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32"/>
  </p:normalViewPr>
  <p:slideViewPr>
    <p:cSldViewPr>
      <p:cViewPr varScale="1">
        <p:scale>
          <a:sx n="162" d="100"/>
          <a:sy n="162" d="100"/>
        </p:scale>
        <p:origin x="208" y="4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6487" y="582707"/>
            <a:ext cx="5911024" cy="508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6250" y="1529255"/>
            <a:ext cx="7651498" cy="2813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://www.riverbankcomputing.com/software/pyqt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xpython.org/" TargetMode="External"/><Relationship Id="rId4" Type="http://schemas.openxmlformats.org/officeDocument/2006/relationships/image" Target="../media/image57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hyperlink" Target="http://www.pygame.org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hyperlink" Target="http://www.panda3d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hyperlink" Target="http://python.cocos2d.org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hyperlink" Target="http://www.worldviz.com/vizard-virtual-reality-software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www.numpy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ndas.pydata.org/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://www.scipy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plotlib.org/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://seaborn.pydata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://docs.enthought.com/mayavi/mayavi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tamy2.github.io/PyPDF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ltk.org/" TargetMode="Externa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thon-docx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" TargetMode="Externa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hyperlink" Target="http://www.tensorflow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hyperlink" Target="http://www.python-requests.org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hyperlink" Target="http://docs.pyspider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ummy.com/software/BeautifulSoup/bs4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lmundo.es/elmundo/2012/10/28/espana/1351388909.html%27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hyperlink" Target="http://www.djangoproject.com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://flask.pocoo.org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1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88538" y="2302711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练习与作业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应</a:t>
            </a:r>
            <a:r>
              <a:rPr dirty="0">
                <a:latin typeface="Arial Unicode MS"/>
                <a:cs typeface="Arial Unicode MS"/>
              </a:rPr>
              <a:t>用开发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32705" y="1529255"/>
            <a:ext cx="3895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30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204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QR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二维码生成第三方库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116" y="2836949"/>
            <a:ext cx="5429885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提供了生成二维码的系列功能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基本二维码、艺术二维码和动态二维码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3428" y="4525844"/>
            <a:ext cx="45142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far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q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2800" y="1529245"/>
            <a:ext cx="38963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30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204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QR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二维码生成第三方库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3861" y="2356104"/>
            <a:ext cx="5274563" cy="1755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单元小结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379" y="4807243"/>
            <a:ext cx="187007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-N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A 4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.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0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spc="-5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3450"/>
            <a:ext cx="1187195" cy="281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7079" y="1603824"/>
            <a:ext cx="569468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spc="-130" dirty="0">
                <a:latin typeface="Arial"/>
                <a:cs typeface="Arial"/>
              </a:rPr>
              <a:t>R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q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5" dirty="0">
                <a:latin typeface="Arial"/>
                <a:cs typeface="Arial"/>
              </a:rPr>
              <a:t>t</a:t>
            </a:r>
            <a:r>
              <a:rPr sz="2400" b="1" spc="2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85" dirty="0">
                <a:latin typeface="Arial"/>
                <a:cs typeface="Arial"/>
              </a:rPr>
              <a:t>pi</a:t>
            </a:r>
            <a:r>
              <a:rPr sz="2400" b="1" spc="12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8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Clr>
                <a:srgbClr val="007EDE"/>
              </a:buClr>
              <a:buChar char="-"/>
              <a:tabLst>
                <a:tab pos="237490" algn="l"/>
              </a:tabLst>
            </a:pPr>
            <a:r>
              <a:rPr sz="2400" b="1" spc="-100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125" dirty="0">
                <a:latin typeface="Arial"/>
                <a:cs typeface="Arial"/>
              </a:rPr>
              <a:t>fu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So</a:t>
            </a:r>
            <a:r>
              <a:rPr sz="2400" b="1" spc="5" dirty="0">
                <a:latin typeface="Arial"/>
                <a:cs typeface="Arial"/>
              </a:rPr>
              <a:t>u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7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5" dirty="0">
                <a:latin typeface="Arial"/>
                <a:cs typeface="Arial"/>
              </a:rPr>
              <a:t>Goos</a:t>
            </a:r>
            <a:r>
              <a:rPr sz="2400" b="1" spc="6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Clr>
                <a:srgbClr val="007EDE"/>
              </a:buClr>
              <a:buChar char="-"/>
              <a:tabLst>
                <a:tab pos="237490" algn="l"/>
              </a:tabLst>
            </a:pP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spc="55" dirty="0">
                <a:latin typeface="Arial"/>
                <a:cs typeface="Arial"/>
              </a:rPr>
              <a:t>j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25" dirty="0">
                <a:latin typeface="Arial"/>
                <a:cs typeface="Arial"/>
              </a:rPr>
              <a:t>g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75" dirty="0">
                <a:latin typeface="Arial"/>
                <a:cs typeface="Arial"/>
              </a:rPr>
              <a:t>r</a:t>
            </a:r>
            <a:r>
              <a:rPr sz="2400" b="1" spc="100" dirty="0">
                <a:latin typeface="Arial"/>
                <a:cs typeface="Arial"/>
              </a:rPr>
              <a:t>a</a:t>
            </a:r>
            <a:r>
              <a:rPr sz="2400" b="1" spc="165" dirty="0">
                <a:latin typeface="Arial"/>
                <a:cs typeface="Arial"/>
              </a:rPr>
              <a:t>m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114" dirty="0">
                <a:latin typeface="Arial"/>
                <a:cs typeface="Arial"/>
              </a:rPr>
              <a:t>d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55" dirty="0">
                <a:latin typeface="Arial"/>
                <a:cs typeface="Arial"/>
              </a:rPr>
              <a:t>Flas</a:t>
            </a:r>
            <a:r>
              <a:rPr sz="2400" b="1" spc="95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Clr>
                <a:srgbClr val="007EDE"/>
              </a:buClr>
              <a:buChar char="-"/>
              <a:tabLst>
                <a:tab pos="237490" algn="l"/>
              </a:tabLst>
            </a:pPr>
            <a:r>
              <a:rPr sz="2400" b="1" spc="245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70" dirty="0">
                <a:latin typeface="Arial"/>
                <a:cs typeface="Arial"/>
              </a:rPr>
              <a:t>R</a:t>
            </a:r>
            <a:r>
              <a:rPr sz="2400" b="1" spc="114" dirty="0">
                <a:latin typeface="Arial"/>
                <a:cs typeface="Arial"/>
              </a:rPr>
              <a:t>ob</a:t>
            </a:r>
            <a:r>
              <a:rPr sz="2400" b="1" spc="190" dirty="0">
                <a:latin typeface="Arial"/>
                <a:cs typeface="Arial"/>
              </a:rPr>
              <a:t>o</a:t>
            </a:r>
            <a:r>
              <a:rPr sz="2400" b="1" spc="110" dirty="0"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70" dirty="0">
                <a:latin typeface="Arial"/>
                <a:cs typeface="Arial"/>
              </a:rPr>
              <a:t>aip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300" dirty="0">
                <a:latin typeface="Arial"/>
                <a:cs typeface="Arial"/>
              </a:rPr>
              <a:t>M</a:t>
            </a:r>
            <a:r>
              <a:rPr sz="2400" b="1" spc="204" dirty="0">
                <a:latin typeface="Arial"/>
                <a:cs typeface="Arial"/>
              </a:rPr>
              <a:t>y</a:t>
            </a:r>
            <a:r>
              <a:rPr sz="2400" b="1" spc="15" dirty="0">
                <a:latin typeface="Arial"/>
                <a:cs typeface="Arial"/>
              </a:rPr>
              <a:t>QR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1668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</a:t>
            </a:r>
            <a:r>
              <a:rPr sz="3200" spc="80" dirty="0">
                <a:latin typeface="Microsoft Sans Serif"/>
                <a:cs typeface="Microsoft Sans Serif"/>
              </a:rPr>
              <a:t>W</a:t>
            </a:r>
            <a:r>
              <a:rPr sz="3200" spc="90" dirty="0">
                <a:latin typeface="Microsoft Sans Serif"/>
                <a:cs typeface="Microsoft Sans Serif"/>
              </a:rPr>
              <a:t>e</a:t>
            </a:r>
            <a:r>
              <a:rPr sz="3200" spc="254" dirty="0">
                <a:latin typeface="Microsoft Sans Serif"/>
                <a:cs typeface="Microsoft Sans Serif"/>
              </a:rPr>
              <a:t>b</a:t>
            </a:r>
            <a:r>
              <a:rPr sz="3200" spc="-5" dirty="0">
                <a:latin typeface="Arial Unicode MS"/>
                <a:cs typeface="Arial Unicode MS"/>
              </a:rPr>
              <a:t>解析到</a:t>
            </a:r>
            <a:r>
              <a:rPr sz="3200" dirty="0">
                <a:latin typeface="Arial Unicode MS"/>
                <a:cs typeface="Arial Unicode MS"/>
              </a:rPr>
              <a:t>网</a:t>
            </a:r>
            <a:r>
              <a:rPr sz="3200" spc="-5" dirty="0">
                <a:latin typeface="Arial Unicode MS"/>
                <a:cs typeface="Arial Unicode MS"/>
              </a:rPr>
              <a:t>络空间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04873" y="3431743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66570" y="1996584"/>
            <a:ext cx="56108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从人机交互到艺术设计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0060" y="2032501"/>
            <a:ext cx="1188085" cy="1258570"/>
          </a:xfrm>
          <a:custGeom>
            <a:avLst/>
            <a:gdLst/>
            <a:ahLst/>
            <a:cxnLst/>
            <a:rect l="l" t="t" r="r" b="b"/>
            <a:pathLst>
              <a:path w="1188085" h="1258570">
                <a:moveTo>
                  <a:pt x="312077" y="896620"/>
                </a:moveTo>
                <a:lnTo>
                  <a:pt x="247722" y="919480"/>
                </a:lnTo>
                <a:lnTo>
                  <a:pt x="225880" y="925830"/>
                </a:lnTo>
                <a:lnTo>
                  <a:pt x="161500" y="948690"/>
                </a:lnTo>
                <a:lnTo>
                  <a:pt x="121191" y="966470"/>
                </a:lnTo>
                <a:lnTo>
                  <a:pt x="84518" y="988060"/>
                </a:lnTo>
                <a:lnTo>
                  <a:pt x="52805" y="1012190"/>
                </a:lnTo>
                <a:lnTo>
                  <a:pt x="27377" y="1043940"/>
                </a:lnTo>
                <a:lnTo>
                  <a:pt x="9559" y="1080770"/>
                </a:lnTo>
                <a:lnTo>
                  <a:pt x="676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30" y="1210310"/>
                </a:lnTo>
                <a:lnTo>
                  <a:pt x="26052" y="1234440"/>
                </a:lnTo>
                <a:lnTo>
                  <a:pt x="32432" y="1247140"/>
                </a:lnTo>
                <a:lnTo>
                  <a:pt x="39383" y="1258570"/>
                </a:lnTo>
                <a:lnTo>
                  <a:pt x="312077" y="1258570"/>
                </a:lnTo>
                <a:lnTo>
                  <a:pt x="312077" y="896620"/>
                </a:lnTo>
                <a:close/>
              </a:path>
              <a:path w="1188085" h="1258570">
                <a:moveTo>
                  <a:pt x="312077" y="580390"/>
                </a:moveTo>
                <a:lnTo>
                  <a:pt x="312077" y="624840"/>
                </a:lnTo>
                <a:lnTo>
                  <a:pt x="317081" y="628650"/>
                </a:lnTo>
                <a:lnTo>
                  <a:pt x="322085" y="629920"/>
                </a:lnTo>
                <a:lnTo>
                  <a:pt x="329655" y="638810"/>
                </a:lnTo>
                <a:lnTo>
                  <a:pt x="334496" y="648970"/>
                </a:lnTo>
                <a:lnTo>
                  <a:pt x="339712" y="659130"/>
                </a:lnTo>
                <a:lnTo>
                  <a:pt x="345433" y="669290"/>
                </a:lnTo>
                <a:lnTo>
                  <a:pt x="351786" y="680720"/>
                </a:lnTo>
                <a:lnTo>
                  <a:pt x="358903" y="693420"/>
                </a:lnTo>
                <a:lnTo>
                  <a:pt x="366911" y="706120"/>
                </a:lnTo>
                <a:lnTo>
                  <a:pt x="372399" y="716280"/>
                </a:lnTo>
                <a:lnTo>
                  <a:pt x="378409" y="726440"/>
                </a:lnTo>
                <a:lnTo>
                  <a:pt x="384874" y="737870"/>
                </a:lnTo>
                <a:lnTo>
                  <a:pt x="391729" y="748030"/>
                </a:lnTo>
                <a:lnTo>
                  <a:pt x="398908" y="759460"/>
                </a:lnTo>
                <a:lnTo>
                  <a:pt x="406346" y="769620"/>
                </a:lnTo>
                <a:lnTo>
                  <a:pt x="413978" y="781050"/>
                </a:lnTo>
                <a:lnTo>
                  <a:pt x="421737" y="792480"/>
                </a:lnTo>
                <a:lnTo>
                  <a:pt x="418552" y="803910"/>
                </a:lnTo>
                <a:lnTo>
                  <a:pt x="414379" y="815340"/>
                </a:lnTo>
                <a:lnTo>
                  <a:pt x="386207" y="855980"/>
                </a:lnTo>
                <a:lnTo>
                  <a:pt x="350791" y="881380"/>
                </a:lnTo>
                <a:lnTo>
                  <a:pt x="335839" y="887730"/>
                </a:lnTo>
                <a:lnTo>
                  <a:pt x="328333" y="891540"/>
                </a:lnTo>
                <a:lnTo>
                  <a:pt x="320827" y="894080"/>
                </a:lnTo>
                <a:lnTo>
                  <a:pt x="312077" y="896620"/>
                </a:lnTo>
                <a:lnTo>
                  <a:pt x="312077" y="1258570"/>
                </a:lnTo>
                <a:lnTo>
                  <a:pt x="593522" y="1258570"/>
                </a:lnTo>
                <a:lnTo>
                  <a:pt x="593522" y="1214120"/>
                </a:lnTo>
                <a:lnTo>
                  <a:pt x="584771" y="1212850"/>
                </a:lnTo>
                <a:lnTo>
                  <a:pt x="578510" y="1205230"/>
                </a:lnTo>
                <a:lnTo>
                  <a:pt x="578510" y="1186180"/>
                </a:lnTo>
                <a:lnTo>
                  <a:pt x="584771" y="1178560"/>
                </a:lnTo>
                <a:lnTo>
                  <a:pt x="593522" y="1178560"/>
                </a:lnTo>
                <a:lnTo>
                  <a:pt x="593522" y="1165860"/>
                </a:lnTo>
                <a:lnTo>
                  <a:pt x="584771" y="1164590"/>
                </a:lnTo>
                <a:lnTo>
                  <a:pt x="578510" y="1156970"/>
                </a:lnTo>
                <a:lnTo>
                  <a:pt x="578510" y="1137920"/>
                </a:lnTo>
                <a:lnTo>
                  <a:pt x="584771" y="1129030"/>
                </a:lnTo>
                <a:lnTo>
                  <a:pt x="593522" y="1129030"/>
                </a:lnTo>
                <a:lnTo>
                  <a:pt x="593522" y="1109980"/>
                </a:lnTo>
                <a:lnTo>
                  <a:pt x="555282" y="1096010"/>
                </a:lnTo>
                <a:lnTo>
                  <a:pt x="519962" y="1078230"/>
                </a:lnTo>
                <a:lnTo>
                  <a:pt x="486769" y="1056640"/>
                </a:lnTo>
                <a:lnTo>
                  <a:pt x="444443" y="1018540"/>
                </a:lnTo>
                <a:lnTo>
                  <a:pt x="413117" y="982980"/>
                </a:lnTo>
                <a:lnTo>
                  <a:pt x="391991" y="953770"/>
                </a:lnTo>
                <a:lnTo>
                  <a:pt x="381267" y="938530"/>
                </a:lnTo>
                <a:lnTo>
                  <a:pt x="370397" y="922020"/>
                </a:lnTo>
                <a:lnTo>
                  <a:pt x="381987" y="916940"/>
                </a:lnTo>
                <a:lnTo>
                  <a:pt x="392871" y="910590"/>
                </a:lnTo>
                <a:lnTo>
                  <a:pt x="421938" y="885190"/>
                </a:lnTo>
                <a:lnTo>
                  <a:pt x="447001" y="855980"/>
                </a:lnTo>
                <a:lnTo>
                  <a:pt x="462355" y="834390"/>
                </a:lnTo>
                <a:lnTo>
                  <a:pt x="469822" y="824230"/>
                </a:lnTo>
                <a:lnTo>
                  <a:pt x="592997" y="824230"/>
                </a:lnTo>
                <a:lnTo>
                  <a:pt x="592369" y="769620"/>
                </a:lnTo>
                <a:lnTo>
                  <a:pt x="551964" y="769620"/>
                </a:lnTo>
                <a:lnTo>
                  <a:pt x="538790" y="767080"/>
                </a:lnTo>
                <a:lnTo>
                  <a:pt x="501585" y="745490"/>
                </a:lnTo>
                <a:lnTo>
                  <a:pt x="476074" y="703580"/>
                </a:lnTo>
                <a:lnTo>
                  <a:pt x="474296" y="690880"/>
                </a:lnTo>
                <a:lnTo>
                  <a:pt x="474446" y="678180"/>
                </a:lnTo>
                <a:lnTo>
                  <a:pt x="504397" y="643890"/>
                </a:lnTo>
                <a:lnTo>
                  <a:pt x="545491" y="628650"/>
                </a:lnTo>
                <a:lnTo>
                  <a:pt x="593522" y="623570"/>
                </a:lnTo>
                <a:lnTo>
                  <a:pt x="593522" y="622300"/>
                </a:lnTo>
                <a:lnTo>
                  <a:pt x="427971" y="622300"/>
                </a:lnTo>
                <a:lnTo>
                  <a:pt x="418971" y="619760"/>
                </a:lnTo>
                <a:lnTo>
                  <a:pt x="410753" y="614680"/>
                </a:lnTo>
                <a:lnTo>
                  <a:pt x="403290" y="607060"/>
                </a:lnTo>
                <a:lnTo>
                  <a:pt x="396553" y="596900"/>
                </a:lnTo>
                <a:lnTo>
                  <a:pt x="332350" y="596900"/>
                </a:lnTo>
                <a:lnTo>
                  <a:pt x="321650" y="589280"/>
                </a:lnTo>
                <a:lnTo>
                  <a:pt x="312077" y="580390"/>
                </a:lnTo>
                <a:close/>
              </a:path>
              <a:path w="1188085" h="1258570">
                <a:moveTo>
                  <a:pt x="774124" y="815340"/>
                </a:moveTo>
                <a:lnTo>
                  <a:pt x="733245" y="815340"/>
                </a:lnTo>
                <a:lnTo>
                  <a:pt x="738023" y="828040"/>
                </a:lnTo>
                <a:lnTo>
                  <a:pt x="756130" y="864870"/>
                </a:lnTo>
                <a:lnTo>
                  <a:pt x="780232" y="895350"/>
                </a:lnTo>
                <a:lnTo>
                  <a:pt x="822439" y="923290"/>
                </a:lnTo>
                <a:lnTo>
                  <a:pt x="810807" y="937260"/>
                </a:lnTo>
                <a:lnTo>
                  <a:pt x="799515" y="951230"/>
                </a:lnTo>
                <a:lnTo>
                  <a:pt x="788510" y="965200"/>
                </a:lnTo>
                <a:lnTo>
                  <a:pt x="777738" y="976630"/>
                </a:lnTo>
                <a:lnTo>
                  <a:pt x="725513" y="1031240"/>
                </a:lnTo>
                <a:lnTo>
                  <a:pt x="693557" y="1056640"/>
                </a:lnTo>
                <a:lnTo>
                  <a:pt x="659372" y="1079500"/>
                </a:lnTo>
                <a:lnTo>
                  <a:pt x="621514" y="1098550"/>
                </a:lnTo>
                <a:lnTo>
                  <a:pt x="593522" y="1109980"/>
                </a:lnTo>
                <a:lnTo>
                  <a:pt x="593522" y="1129030"/>
                </a:lnTo>
                <a:lnTo>
                  <a:pt x="604787" y="1129030"/>
                </a:lnTo>
                <a:lnTo>
                  <a:pt x="612280" y="1136650"/>
                </a:lnTo>
                <a:lnTo>
                  <a:pt x="612280" y="1156970"/>
                </a:lnTo>
                <a:lnTo>
                  <a:pt x="604787" y="1165860"/>
                </a:lnTo>
                <a:lnTo>
                  <a:pt x="593522" y="1165860"/>
                </a:lnTo>
                <a:lnTo>
                  <a:pt x="593522" y="1178560"/>
                </a:lnTo>
                <a:lnTo>
                  <a:pt x="604787" y="1178560"/>
                </a:lnTo>
                <a:lnTo>
                  <a:pt x="612280" y="1184910"/>
                </a:lnTo>
                <a:lnTo>
                  <a:pt x="612280" y="1205230"/>
                </a:lnTo>
                <a:lnTo>
                  <a:pt x="604787" y="1214120"/>
                </a:lnTo>
                <a:lnTo>
                  <a:pt x="593522" y="1214120"/>
                </a:lnTo>
                <a:lnTo>
                  <a:pt x="593522" y="1258570"/>
                </a:lnTo>
                <a:lnTo>
                  <a:pt x="876224" y="1258570"/>
                </a:lnTo>
                <a:lnTo>
                  <a:pt x="875987" y="897890"/>
                </a:lnTo>
                <a:lnTo>
                  <a:pt x="866950" y="894080"/>
                </a:lnTo>
                <a:lnTo>
                  <a:pt x="855848" y="890270"/>
                </a:lnTo>
                <a:lnTo>
                  <a:pt x="840682" y="882650"/>
                </a:lnTo>
                <a:lnTo>
                  <a:pt x="827185" y="876300"/>
                </a:lnTo>
                <a:lnTo>
                  <a:pt x="815201" y="867410"/>
                </a:lnTo>
                <a:lnTo>
                  <a:pt x="804658" y="859790"/>
                </a:lnTo>
                <a:lnTo>
                  <a:pt x="795484" y="849630"/>
                </a:lnTo>
                <a:lnTo>
                  <a:pt x="787606" y="839470"/>
                </a:lnTo>
                <a:lnTo>
                  <a:pt x="780952" y="829310"/>
                </a:lnTo>
                <a:lnTo>
                  <a:pt x="775451" y="819150"/>
                </a:lnTo>
                <a:lnTo>
                  <a:pt x="774124" y="815340"/>
                </a:lnTo>
                <a:close/>
              </a:path>
              <a:path w="1188085" h="1258570">
                <a:moveTo>
                  <a:pt x="876224" y="897890"/>
                </a:moveTo>
                <a:lnTo>
                  <a:pt x="876224" y="1258570"/>
                </a:lnTo>
                <a:lnTo>
                  <a:pt x="1153745" y="1248410"/>
                </a:lnTo>
                <a:lnTo>
                  <a:pt x="1171285" y="1211580"/>
                </a:lnTo>
                <a:lnTo>
                  <a:pt x="1185281" y="1164590"/>
                </a:lnTo>
                <a:lnTo>
                  <a:pt x="1187691" y="1140460"/>
                </a:lnTo>
                <a:lnTo>
                  <a:pt x="1187100" y="1116330"/>
                </a:lnTo>
                <a:lnTo>
                  <a:pt x="1178363" y="1074420"/>
                </a:lnTo>
                <a:lnTo>
                  <a:pt x="1160661" y="1038860"/>
                </a:lnTo>
                <a:lnTo>
                  <a:pt x="1135323" y="1009650"/>
                </a:lnTo>
                <a:lnTo>
                  <a:pt x="1103676" y="985520"/>
                </a:lnTo>
                <a:lnTo>
                  <a:pt x="1067050" y="966470"/>
                </a:lnTo>
                <a:lnTo>
                  <a:pt x="1026772" y="948690"/>
                </a:lnTo>
                <a:lnTo>
                  <a:pt x="984171" y="933450"/>
                </a:lnTo>
                <a:lnTo>
                  <a:pt x="962415" y="927100"/>
                </a:lnTo>
                <a:lnTo>
                  <a:pt x="940576" y="919480"/>
                </a:lnTo>
                <a:lnTo>
                  <a:pt x="918820" y="913130"/>
                </a:lnTo>
                <a:lnTo>
                  <a:pt x="876224" y="897890"/>
                </a:lnTo>
                <a:close/>
              </a:path>
              <a:path w="1188085" h="1258570">
                <a:moveTo>
                  <a:pt x="592997" y="824230"/>
                </a:moveTo>
                <a:lnTo>
                  <a:pt x="469822" y="824230"/>
                </a:lnTo>
                <a:lnTo>
                  <a:pt x="506806" y="847090"/>
                </a:lnTo>
                <a:lnTo>
                  <a:pt x="519072" y="852170"/>
                </a:lnTo>
                <a:lnTo>
                  <a:pt x="542999" y="862330"/>
                </a:lnTo>
                <a:lnTo>
                  <a:pt x="554486" y="866140"/>
                </a:lnTo>
                <a:lnTo>
                  <a:pt x="565542" y="868680"/>
                </a:lnTo>
                <a:lnTo>
                  <a:pt x="576081" y="869950"/>
                </a:lnTo>
                <a:lnTo>
                  <a:pt x="593522" y="869950"/>
                </a:lnTo>
                <a:lnTo>
                  <a:pt x="592997" y="824230"/>
                </a:lnTo>
                <a:close/>
              </a:path>
              <a:path w="1188085" h="1258570">
                <a:moveTo>
                  <a:pt x="594779" y="750570"/>
                </a:moveTo>
                <a:lnTo>
                  <a:pt x="593522" y="750570"/>
                </a:lnTo>
                <a:lnTo>
                  <a:pt x="593522" y="869950"/>
                </a:lnTo>
                <a:lnTo>
                  <a:pt x="614177" y="869950"/>
                </a:lnTo>
                <a:lnTo>
                  <a:pt x="635924" y="864870"/>
                </a:lnTo>
                <a:lnTo>
                  <a:pt x="695968" y="839470"/>
                </a:lnTo>
                <a:lnTo>
                  <a:pt x="733245" y="815340"/>
                </a:lnTo>
                <a:lnTo>
                  <a:pt x="774124" y="815340"/>
                </a:lnTo>
                <a:lnTo>
                  <a:pt x="771029" y="806450"/>
                </a:lnTo>
                <a:lnTo>
                  <a:pt x="767615" y="795020"/>
                </a:lnTo>
                <a:lnTo>
                  <a:pt x="765136" y="782320"/>
                </a:lnTo>
                <a:lnTo>
                  <a:pt x="773596" y="773430"/>
                </a:lnTo>
                <a:lnTo>
                  <a:pt x="777125" y="769620"/>
                </a:lnTo>
                <a:lnTo>
                  <a:pt x="635812" y="769620"/>
                </a:lnTo>
                <a:lnTo>
                  <a:pt x="625098" y="767080"/>
                </a:lnTo>
                <a:lnTo>
                  <a:pt x="615153" y="759460"/>
                </a:lnTo>
                <a:lnTo>
                  <a:pt x="605280" y="753110"/>
                </a:lnTo>
                <a:lnTo>
                  <a:pt x="594779" y="750570"/>
                </a:lnTo>
                <a:close/>
              </a:path>
              <a:path w="1188085" h="1258570">
                <a:moveTo>
                  <a:pt x="592151" y="750570"/>
                </a:moveTo>
                <a:lnTo>
                  <a:pt x="582456" y="753110"/>
                </a:lnTo>
                <a:lnTo>
                  <a:pt x="573035" y="759460"/>
                </a:lnTo>
                <a:lnTo>
                  <a:pt x="563126" y="765810"/>
                </a:lnTo>
                <a:lnTo>
                  <a:pt x="551964" y="769620"/>
                </a:lnTo>
                <a:lnTo>
                  <a:pt x="592369" y="769620"/>
                </a:lnTo>
                <a:lnTo>
                  <a:pt x="592151" y="750570"/>
                </a:lnTo>
                <a:close/>
              </a:path>
              <a:path w="1188085" h="1258570">
                <a:moveTo>
                  <a:pt x="641140" y="579120"/>
                </a:moveTo>
                <a:lnTo>
                  <a:pt x="610400" y="579120"/>
                </a:lnTo>
                <a:lnTo>
                  <a:pt x="593522" y="581660"/>
                </a:lnTo>
                <a:lnTo>
                  <a:pt x="606978" y="624840"/>
                </a:lnTo>
                <a:lnTo>
                  <a:pt x="622932" y="626110"/>
                </a:lnTo>
                <a:lnTo>
                  <a:pt x="638334" y="628650"/>
                </a:lnTo>
                <a:lnTo>
                  <a:pt x="678549" y="643890"/>
                </a:lnTo>
                <a:lnTo>
                  <a:pt x="708213" y="683260"/>
                </a:lnTo>
                <a:lnTo>
                  <a:pt x="709569" y="697230"/>
                </a:lnTo>
                <a:lnTo>
                  <a:pt x="707716" y="707390"/>
                </a:lnTo>
                <a:lnTo>
                  <a:pt x="680583" y="748030"/>
                </a:lnTo>
                <a:lnTo>
                  <a:pt x="635812" y="769620"/>
                </a:lnTo>
                <a:lnTo>
                  <a:pt x="777125" y="769620"/>
                </a:lnTo>
                <a:lnTo>
                  <a:pt x="804780" y="734060"/>
                </a:lnTo>
                <a:lnTo>
                  <a:pt x="824263" y="699770"/>
                </a:lnTo>
                <a:lnTo>
                  <a:pt x="829801" y="688340"/>
                </a:lnTo>
                <a:lnTo>
                  <a:pt x="849437" y="655320"/>
                </a:lnTo>
                <a:lnTo>
                  <a:pt x="861212" y="632460"/>
                </a:lnTo>
                <a:lnTo>
                  <a:pt x="876224" y="624840"/>
                </a:lnTo>
                <a:lnTo>
                  <a:pt x="876099" y="622300"/>
                </a:lnTo>
                <a:lnTo>
                  <a:pt x="753505" y="622300"/>
                </a:lnTo>
                <a:lnTo>
                  <a:pt x="744500" y="621030"/>
                </a:lnTo>
                <a:lnTo>
                  <a:pt x="734873" y="615950"/>
                </a:lnTo>
                <a:lnTo>
                  <a:pt x="733628" y="613410"/>
                </a:lnTo>
                <a:lnTo>
                  <a:pt x="731126" y="612140"/>
                </a:lnTo>
                <a:lnTo>
                  <a:pt x="726792" y="609600"/>
                </a:lnTo>
                <a:lnTo>
                  <a:pt x="719140" y="603250"/>
                </a:lnTo>
                <a:lnTo>
                  <a:pt x="710656" y="598170"/>
                </a:lnTo>
                <a:lnTo>
                  <a:pt x="667989" y="582930"/>
                </a:lnTo>
                <a:lnTo>
                  <a:pt x="655041" y="580390"/>
                </a:lnTo>
                <a:lnTo>
                  <a:pt x="641140" y="579120"/>
                </a:lnTo>
                <a:close/>
              </a:path>
              <a:path w="1188085" h="1258570">
                <a:moveTo>
                  <a:pt x="311163" y="163830"/>
                </a:moveTo>
                <a:lnTo>
                  <a:pt x="306140" y="176530"/>
                </a:lnTo>
                <a:lnTo>
                  <a:pt x="301437" y="187960"/>
                </a:lnTo>
                <a:lnTo>
                  <a:pt x="297045" y="199390"/>
                </a:lnTo>
                <a:lnTo>
                  <a:pt x="292956" y="212090"/>
                </a:lnTo>
                <a:lnTo>
                  <a:pt x="289160" y="224790"/>
                </a:lnTo>
                <a:lnTo>
                  <a:pt x="285650" y="236220"/>
                </a:lnTo>
                <a:lnTo>
                  <a:pt x="276736" y="274320"/>
                </a:lnTo>
                <a:lnTo>
                  <a:pt x="270066" y="312420"/>
                </a:lnTo>
                <a:lnTo>
                  <a:pt x="265400" y="350520"/>
                </a:lnTo>
                <a:lnTo>
                  <a:pt x="263284" y="374650"/>
                </a:lnTo>
                <a:lnTo>
                  <a:pt x="260031" y="381000"/>
                </a:lnTo>
                <a:lnTo>
                  <a:pt x="245721" y="427990"/>
                </a:lnTo>
                <a:lnTo>
                  <a:pt x="241528" y="471170"/>
                </a:lnTo>
                <a:lnTo>
                  <a:pt x="241844" y="481330"/>
                </a:lnTo>
                <a:lnTo>
                  <a:pt x="247186" y="519430"/>
                </a:lnTo>
                <a:lnTo>
                  <a:pt x="257773" y="556260"/>
                </a:lnTo>
                <a:lnTo>
                  <a:pt x="283235" y="600710"/>
                </a:lnTo>
                <a:lnTo>
                  <a:pt x="312077" y="624840"/>
                </a:lnTo>
                <a:lnTo>
                  <a:pt x="310946" y="579120"/>
                </a:lnTo>
                <a:lnTo>
                  <a:pt x="304665" y="570230"/>
                </a:lnTo>
                <a:lnTo>
                  <a:pt x="298994" y="561340"/>
                </a:lnTo>
                <a:lnTo>
                  <a:pt x="282809" y="515620"/>
                </a:lnTo>
                <a:lnTo>
                  <a:pt x="277998" y="469900"/>
                </a:lnTo>
                <a:lnTo>
                  <a:pt x="277967" y="464820"/>
                </a:lnTo>
                <a:lnTo>
                  <a:pt x="278677" y="452120"/>
                </a:lnTo>
                <a:lnTo>
                  <a:pt x="285731" y="412750"/>
                </a:lnTo>
                <a:lnTo>
                  <a:pt x="304309" y="375920"/>
                </a:lnTo>
                <a:lnTo>
                  <a:pt x="312077" y="370840"/>
                </a:lnTo>
                <a:lnTo>
                  <a:pt x="311163" y="163830"/>
                </a:lnTo>
                <a:close/>
              </a:path>
              <a:path w="1188085" h="1258570">
                <a:moveTo>
                  <a:pt x="565698" y="577850"/>
                </a:moveTo>
                <a:lnTo>
                  <a:pt x="550393" y="577850"/>
                </a:lnTo>
                <a:lnTo>
                  <a:pt x="522754" y="580390"/>
                </a:lnTo>
                <a:lnTo>
                  <a:pt x="510371" y="584200"/>
                </a:lnTo>
                <a:lnTo>
                  <a:pt x="498913" y="586740"/>
                </a:lnTo>
                <a:lnTo>
                  <a:pt x="461861" y="605790"/>
                </a:lnTo>
                <a:lnTo>
                  <a:pt x="454673" y="610870"/>
                </a:lnTo>
                <a:lnTo>
                  <a:pt x="452171" y="612140"/>
                </a:lnTo>
                <a:lnTo>
                  <a:pt x="448424" y="615950"/>
                </a:lnTo>
                <a:lnTo>
                  <a:pt x="437779" y="621030"/>
                </a:lnTo>
                <a:lnTo>
                  <a:pt x="427971" y="622300"/>
                </a:lnTo>
                <a:lnTo>
                  <a:pt x="593522" y="622300"/>
                </a:lnTo>
                <a:lnTo>
                  <a:pt x="593522" y="581660"/>
                </a:lnTo>
                <a:lnTo>
                  <a:pt x="582024" y="580390"/>
                </a:lnTo>
                <a:lnTo>
                  <a:pt x="565698" y="577850"/>
                </a:lnTo>
                <a:close/>
              </a:path>
              <a:path w="1188085" h="1258570">
                <a:moveTo>
                  <a:pt x="652349" y="0"/>
                </a:moveTo>
                <a:lnTo>
                  <a:pt x="633423" y="0"/>
                </a:lnTo>
                <a:lnTo>
                  <a:pt x="613816" y="1270"/>
                </a:lnTo>
                <a:lnTo>
                  <a:pt x="593522" y="3810"/>
                </a:lnTo>
                <a:lnTo>
                  <a:pt x="593522" y="278130"/>
                </a:lnTo>
                <a:lnTo>
                  <a:pt x="613309" y="290830"/>
                </a:lnTo>
                <a:lnTo>
                  <a:pt x="633089" y="304800"/>
                </a:lnTo>
                <a:lnTo>
                  <a:pt x="643068" y="312420"/>
                </a:lnTo>
                <a:lnTo>
                  <a:pt x="663386" y="325120"/>
                </a:lnTo>
                <a:lnTo>
                  <a:pt x="673799" y="332740"/>
                </a:lnTo>
                <a:lnTo>
                  <a:pt x="684429" y="339090"/>
                </a:lnTo>
                <a:lnTo>
                  <a:pt x="695314" y="344170"/>
                </a:lnTo>
                <a:lnTo>
                  <a:pt x="706489" y="350520"/>
                </a:lnTo>
                <a:lnTo>
                  <a:pt x="742125" y="365760"/>
                </a:lnTo>
                <a:lnTo>
                  <a:pt x="781695" y="377190"/>
                </a:lnTo>
                <a:lnTo>
                  <a:pt x="826186" y="382270"/>
                </a:lnTo>
                <a:lnTo>
                  <a:pt x="825827" y="398780"/>
                </a:lnTo>
                <a:lnTo>
                  <a:pt x="822575" y="452120"/>
                </a:lnTo>
                <a:lnTo>
                  <a:pt x="815742" y="505460"/>
                </a:lnTo>
                <a:lnTo>
                  <a:pt x="804923" y="554990"/>
                </a:lnTo>
                <a:lnTo>
                  <a:pt x="789712" y="594360"/>
                </a:lnTo>
                <a:lnTo>
                  <a:pt x="761902" y="621030"/>
                </a:lnTo>
                <a:lnTo>
                  <a:pt x="753505" y="622300"/>
                </a:lnTo>
                <a:lnTo>
                  <a:pt x="876099" y="622300"/>
                </a:lnTo>
                <a:lnTo>
                  <a:pt x="874667" y="593090"/>
                </a:lnTo>
                <a:lnTo>
                  <a:pt x="854980" y="593090"/>
                </a:lnTo>
                <a:lnTo>
                  <a:pt x="844140" y="590550"/>
                </a:lnTo>
                <a:lnTo>
                  <a:pt x="841641" y="544830"/>
                </a:lnTo>
                <a:lnTo>
                  <a:pt x="840965" y="515620"/>
                </a:lnTo>
                <a:lnTo>
                  <a:pt x="841064" y="490220"/>
                </a:lnTo>
                <a:lnTo>
                  <a:pt x="843450" y="444500"/>
                </a:lnTo>
                <a:lnTo>
                  <a:pt x="850904" y="397510"/>
                </a:lnTo>
                <a:lnTo>
                  <a:pt x="876224" y="368300"/>
                </a:lnTo>
                <a:lnTo>
                  <a:pt x="876224" y="173990"/>
                </a:lnTo>
                <a:lnTo>
                  <a:pt x="858954" y="138430"/>
                </a:lnTo>
                <a:lnTo>
                  <a:pt x="828712" y="91440"/>
                </a:lnTo>
                <a:lnTo>
                  <a:pt x="793108" y="54610"/>
                </a:lnTo>
                <a:lnTo>
                  <a:pt x="751964" y="25400"/>
                </a:lnTo>
                <a:lnTo>
                  <a:pt x="705104" y="7620"/>
                </a:lnTo>
                <a:lnTo>
                  <a:pt x="670599" y="1270"/>
                </a:lnTo>
                <a:lnTo>
                  <a:pt x="652349" y="0"/>
                </a:lnTo>
                <a:close/>
              </a:path>
              <a:path w="1188085" h="1258570">
                <a:moveTo>
                  <a:pt x="876224" y="173990"/>
                </a:moveTo>
                <a:lnTo>
                  <a:pt x="882080" y="372110"/>
                </a:lnTo>
                <a:lnTo>
                  <a:pt x="888696" y="381000"/>
                </a:lnTo>
                <a:lnTo>
                  <a:pt x="895450" y="393700"/>
                </a:lnTo>
                <a:lnTo>
                  <a:pt x="907790" y="435610"/>
                </a:lnTo>
                <a:lnTo>
                  <a:pt x="910230" y="462280"/>
                </a:lnTo>
                <a:lnTo>
                  <a:pt x="910212" y="474980"/>
                </a:lnTo>
                <a:lnTo>
                  <a:pt x="905427" y="514350"/>
                </a:lnTo>
                <a:lnTo>
                  <a:pt x="888695" y="560070"/>
                </a:lnTo>
                <a:lnTo>
                  <a:pt x="876224" y="579120"/>
                </a:lnTo>
                <a:lnTo>
                  <a:pt x="883260" y="621030"/>
                </a:lnTo>
                <a:lnTo>
                  <a:pt x="910882" y="591820"/>
                </a:lnTo>
                <a:lnTo>
                  <a:pt x="931814" y="549910"/>
                </a:lnTo>
                <a:lnTo>
                  <a:pt x="943083" y="508000"/>
                </a:lnTo>
                <a:lnTo>
                  <a:pt x="945573" y="474980"/>
                </a:lnTo>
                <a:lnTo>
                  <a:pt x="945455" y="462280"/>
                </a:lnTo>
                <a:lnTo>
                  <a:pt x="940418" y="419100"/>
                </a:lnTo>
                <a:lnTo>
                  <a:pt x="924493" y="370840"/>
                </a:lnTo>
                <a:lnTo>
                  <a:pt x="922746" y="356870"/>
                </a:lnTo>
                <a:lnTo>
                  <a:pt x="920829" y="342900"/>
                </a:lnTo>
                <a:lnTo>
                  <a:pt x="918744" y="328930"/>
                </a:lnTo>
                <a:lnTo>
                  <a:pt x="916488" y="316230"/>
                </a:lnTo>
                <a:lnTo>
                  <a:pt x="914064" y="302260"/>
                </a:lnTo>
                <a:lnTo>
                  <a:pt x="911470" y="289560"/>
                </a:lnTo>
                <a:lnTo>
                  <a:pt x="908706" y="276860"/>
                </a:lnTo>
                <a:lnTo>
                  <a:pt x="905774" y="264160"/>
                </a:lnTo>
                <a:lnTo>
                  <a:pt x="902672" y="252730"/>
                </a:lnTo>
                <a:lnTo>
                  <a:pt x="899401" y="240030"/>
                </a:lnTo>
                <a:lnTo>
                  <a:pt x="884626" y="194310"/>
                </a:lnTo>
                <a:lnTo>
                  <a:pt x="880509" y="184150"/>
                </a:lnTo>
                <a:lnTo>
                  <a:pt x="876224" y="173990"/>
                </a:lnTo>
                <a:close/>
              </a:path>
              <a:path w="1188085" h="1258570">
                <a:moveTo>
                  <a:pt x="583893" y="5080"/>
                </a:moveTo>
                <a:lnTo>
                  <a:pt x="573115" y="7620"/>
                </a:lnTo>
                <a:lnTo>
                  <a:pt x="561153" y="10160"/>
                </a:lnTo>
                <a:lnTo>
                  <a:pt x="547561" y="12700"/>
                </a:lnTo>
                <a:lnTo>
                  <a:pt x="531890" y="16510"/>
                </a:lnTo>
                <a:lnTo>
                  <a:pt x="508442" y="21590"/>
                </a:lnTo>
                <a:lnTo>
                  <a:pt x="495538" y="24130"/>
                </a:lnTo>
                <a:lnTo>
                  <a:pt x="481276" y="27940"/>
                </a:lnTo>
                <a:lnTo>
                  <a:pt x="440244" y="35560"/>
                </a:lnTo>
                <a:lnTo>
                  <a:pt x="404456" y="52070"/>
                </a:lnTo>
                <a:lnTo>
                  <a:pt x="373540" y="74930"/>
                </a:lnTo>
                <a:lnTo>
                  <a:pt x="347123" y="104140"/>
                </a:lnTo>
                <a:lnTo>
                  <a:pt x="324831" y="137160"/>
                </a:lnTo>
                <a:lnTo>
                  <a:pt x="312077" y="162560"/>
                </a:lnTo>
                <a:lnTo>
                  <a:pt x="316854" y="370840"/>
                </a:lnTo>
                <a:lnTo>
                  <a:pt x="323945" y="374650"/>
                </a:lnTo>
                <a:lnTo>
                  <a:pt x="330682" y="382270"/>
                </a:lnTo>
                <a:lnTo>
                  <a:pt x="343661" y="426720"/>
                </a:lnTo>
                <a:lnTo>
                  <a:pt x="346451" y="464820"/>
                </a:lnTo>
                <a:lnTo>
                  <a:pt x="346541" y="482600"/>
                </a:lnTo>
                <a:lnTo>
                  <a:pt x="346415" y="487680"/>
                </a:lnTo>
                <a:lnTo>
                  <a:pt x="342708" y="537210"/>
                </a:lnTo>
                <a:lnTo>
                  <a:pt x="335606" y="581660"/>
                </a:lnTo>
                <a:lnTo>
                  <a:pt x="332350" y="596900"/>
                </a:lnTo>
                <a:lnTo>
                  <a:pt x="396553" y="596900"/>
                </a:lnTo>
                <a:lnTo>
                  <a:pt x="380435" y="553720"/>
                </a:lnTo>
                <a:lnTo>
                  <a:pt x="369883" y="497840"/>
                </a:lnTo>
                <a:lnTo>
                  <a:pt x="365576" y="457200"/>
                </a:lnTo>
                <a:lnTo>
                  <a:pt x="363199" y="416560"/>
                </a:lnTo>
                <a:lnTo>
                  <a:pt x="362648" y="394970"/>
                </a:lnTo>
                <a:lnTo>
                  <a:pt x="362773" y="360680"/>
                </a:lnTo>
                <a:lnTo>
                  <a:pt x="365467" y="318770"/>
                </a:lnTo>
                <a:lnTo>
                  <a:pt x="378202" y="270510"/>
                </a:lnTo>
                <a:lnTo>
                  <a:pt x="396811" y="234950"/>
                </a:lnTo>
                <a:lnTo>
                  <a:pt x="444956" y="217170"/>
                </a:lnTo>
                <a:lnTo>
                  <a:pt x="591372" y="217170"/>
                </a:lnTo>
                <a:lnTo>
                  <a:pt x="583893" y="5080"/>
                </a:lnTo>
                <a:close/>
              </a:path>
              <a:path w="1188085" h="1258570">
                <a:moveTo>
                  <a:pt x="874107" y="581660"/>
                </a:moveTo>
                <a:lnTo>
                  <a:pt x="865068" y="589280"/>
                </a:lnTo>
                <a:lnTo>
                  <a:pt x="854980" y="593090"/>
                </a:lnTo>
                <a:lnTo>
                  <a:pt x="874667" y="593090"/>
                </a:lnTo>
                <a:lnTo>
                  <a:pt x="874107" y="581660"/>
                </a:lnTo>
                <a:close/>
              </a:path>
              <a:path w="1188085" h="1258570">
                <a:moveTo>
                  <a:pt x="591372" y="217170"/>
                </a:moveTo>
                <a:lnTo>
                  <a:pt x="444956" y="217170"/>
                </a:lnTo>
                <a:lnTo>
                  <a:pt x="470570" y="219710"/>
                </a:lnTo>
                <a:lnTo>
                  <a:pt x="498476" y="227330"/>
                </a:lnTo>
                <a:lnTo>
                  <a:pt x="539362" y="243840"/>
                </a:lnTo>
                <a:lnTo>
                  <a:pt x="593522" y="278130"/>
                </a:lnTo>
                <a:lnTo>
                  <a:pt x="591372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86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从人机交互到艺术设计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36888" y="1766033"/>
            <a:ext cx="3875404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库之图形用户界面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库之游戏开发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库之虚拟现实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库之图形艺术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49577" y="3448126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67510" y="2302361"/>
            <a:ext cx="581025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729234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935">
              <a:lnSpc>
                <a:spcPct val="100000"/>
              </a:lnSpc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170" dirty="0">
                <a:solidFill>
                  <a:srgbClr val="C00000"/>
                </a:solidFill>
                <a:latin typeface="Arial"/>
                <a:cs typeface="Arial"/>
              </a:rPr>
              <a:t>t5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Q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开发框架的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234950" indent="-222250">
              <a:lnSpc>
                <a:spcPct val="100000"/>
              </a:lnSpc>
              <a:buClr>
                <a:srgbClr val="007EDE"/>
              </a:buClr>
              <a:buFont typeface="Microsoft Sans Serif"/>
              <a:buChar char="-"/>
              <a:tabLst>
                <a:tab pos="235585" algn="l"/>
              </a:tabLst>
            </a:pPr>
            <a:r>
              <a:rPr sz="2400" b="1" dirty="0">
                <a:latin typeface="Heiti SC"/>
                <a:cs typeface="Heiti SC"/>
              </a:rPr>
              <a:t>提供了创建</a:t>
            </a:r>
            <a:r>
              <a:rPr sz="2400" b="1" spc="195" dirty="0">
                <a:latin typeface="Arial"/>
                <a:cs typeface="Arial"/>
              </a:rPr>
              <a:t>Q</a:t>
            </a:r>
            <a:r>
              <a:rPr sz="2400" b="1" spc="85" dirty="0">
                <a:latin typeface="Arial"/>
                <a:cs typeface="Arial"/>
              </a:rPr>
              <a:t>t</a:t>
            </a:r>
            <a:r>
              <a:rPr sz="2400" b="1" spc="145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程序的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AP</a:t>
            </a:r>
            <a:r>
              <a:rPr sz="2400" b="1" spc="2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7EDE"/>
              </a:buClr>
              <a:buFont typeface="Microsoft Sans Serif"/>
              <a:buChar char="-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95" dirty="0">
                <a:latin typeface="Arial"/>
                <a:cs typeface="Arial"/>
              </a:rPr>
              <a:t>Q</a:t>
            </a:r>
            <a:r>
              <a:rPr sz="2400" b="1" spc="85" dirty="0"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是非常成熟的跨平台桌面应用开发系统，完备</a:t>
            </a:r>
            <a:r>
              <a:rPr sz="2400" b="1" spc="45" dirty="0">
                <a:latin typeface="Arial"/>
                <a:cs typeface="Arial"/>
              </a:rPr>
              <a:t>GU</a:t>
            </a:r>
            <a:r>
              <a:rPr sz="2400" b="1" spc="135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34950" indent="-222250">
              <a:lnSpc>
                <a:spcPct val="100000"/>
              </a:lnSpc>
              <a:buClr>
                <a:srgbClr val="007EDE"/>
              </a:buClr>
              <a:buFont typeface="Microsoft Sans Serif"/>
              <a:buChar char="-"/>
              <a:tabLst>
                <a:tab pos="235585" algn="l"/>
              </a:tabLst>
            </a:pPr>
            <a:r>
              <a:rPr sz="2400" b="1" dirty="0">
                <a:latin typeface="Heiti SC"/>
                <a:cs typeface="Heiti SC"/>
              </a:rPr>
              <a:t>推荐的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GU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开发第三方库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2898" y="1585711"/>
            <a:ext cx="15735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7476" y="2244079"/>
            <a:ext cx="1657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道编程题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9597" y="2244079"/>
            <a:ext cx="20002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latin typeface="Arial"/>
                <a:cs typeface="Arial"/>
              </a:rPr>
              <a:t>@P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125" dirty="0">
                <a:latin typeface="Arial"/>
                <a:cs typeface="Arial"/>
              </a:rPr>
              <a:t>thon123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2898" y="2902701"/>
            <a:ext cx="481393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826769">
              <a:lnSpc>
                <a:spcPct val="100000"/>
              </a:lnSpc>
              <a:tabLst>
                <a:tab pos="282575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道单选题	</a:t>
            </a:r>
            <a:r>
              <a:rPr sz="2400" b="1" spc="55" dirty="0">
                <a:latin typeface="Arial"/>
                <a:cs typeface="Arial"/>
              </a:rPr>
              <a:t>@P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125" dirty="0">
                <a:latin typeface="Arial"/>
                <a:cs typeface="Arial"/>
              </a:rPr>
              <a:t>thon123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2237" y="2114550"/>
            <a:ext cx="1187450" cy="1257300"/>
          </a:xfrm>
          <a:custGeom>
            <a:avLst/>
            <a:gdLst/>
            <a:ahLst/>
            <a:cxnLst/>
            <a:rect l="l" t="t" r="r" b="b"/>
            <a:pathLst>
              <a:path w="1187450" h="1257300">
                <a:moveTo>
                  <a:pt x="311836" y="895350"/>
                </a:moveTo>
                <a:lnTo>
                  <a:pt x="247538" y="918210"/>
                </a:lnTo>
                <a:lnTo>
                  <a:pt x="225714" y="924560"/>
                </a:lnTo>
                <a:lnTo>
                  <a:pt x="161386" y="947419"/>
                </a:lnTo>
                <a:lnTo>
                  <a:pt x="121109" y="965200"/>
                </a:lnTo>
                <a:lnTo>
                  <a:pt x="84464" y="986789"/>
                </a:lnTo>
                <a:lnTo>
                  <a:pt x="52773" y="1010919"/>
                </a:lnTo>
                <a:lnTo>
                  <a:pt x="27363" y="1042669"/>
                </a:lnTo>
                <a:lnTo>
                  <a:pt x="9556" y="1079500"/>
                </a:lnTo>
                <a:lnTo>
                  <a:pt x="677" y="1123950"/>
                </a:lnTo>
                <a:lnTo>
                  <a:pt x="0" y="1149350"/>
                </a:lnTo>
                <a:lnTo>
                  <a:pt x="1509" y="1160780"/>
                </a:lnTo>
                <a:lnTo>
                  <a:pt x="15129" y="1209039"/>
                </a:lnTo>
                <a:lnTo>
                  <a:pt x="26054" y="1233170"/>
                </a:lnTo>
                <a:lnTo>
                  <a:pt x="32437" y="1245870"/>
                </a:lnTo>
                <a:lnTo>
                  <a:pt x="39392" y="1257300"/>
                </a:lnTo>
                <a:lnTo>
                  <a:pt x="311836" y="1257300"/>
                </a:lnTo>
                <a:lnTo>
                  <a:pt x="311836" y="895350"/>
                </a:lnTo>
                <a:close/>
              </a:path>
              <a:path w="1187450" h="1257300">
                <a:moveTo>
                  <a:pt x="311836" y="57911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8650"/>
                </a:lnTo>
                <a:lnTo>
                  <a:pt x="329318" y="637539"/>
                </a:lnTo>
                <a:lnTo>
                  <a:pt x="334181" y="647700"/>
                </a:lnTo>
                <a:lnTo>
                  <a:pt x="339415" y="657860"/>
                </a:lnTo>
                <a:lnTo>
                  <a:pt x="345148" y="668019"/>
                </a:lnTo>
                <a:lnTo>
                  <a:pt x="351505" y="679450"/>
                </a:lnTo>
                <a:lnTo>
                  <a:pt x="358611" y="692150"/>
                </a:lnTo>
                <a:lnTo>
                  <a:pt x="366594" y="704850"/>
                </a:lnTo>
                <a:lnTo>
                  <a:pt x="372079" y="715010"/>
                </a:lnTo>
                <a:lnTo>
                  <a:pt x="378094" y="726439"/>
                </a:lnTo>
                <a:lnTo>
                  <a:pt x="384569" y="736600"/>
                </a:lnTo>
                <a:lnTo>
                  <a:pt x="391435" y="746760"/>
                </a:lnTo>
                <a:lnTo>
                  <a:pt x="398623" y="758189"/>
                </a:lnTo>
                <a:lnTo>
                  <a:pt x="406066" y="768350"/>
                </a:lnTo>
                <a:lnTo>
                  <a:pt x="413693" y="779780"/>
                </a:lnTo>
                <a:lnTo>
                  <a:pt x="421436" y="791210"/>
                </a:lnTo>
                <a:lnTo>
                  <a:pt x="402477" y="835660"/>
                </a:lnTo>
                <a:lnTo>
                  <a:pt x="375638" y="863600"/>
                </a:lnTo>
                <a:lnTo>
                  <a:pt x="335585" y="886460"/>
                </a:lnTo>
                <a:lnTo>
                  <a:pt x="328092" y="890269"/>
                </a:lnTo>
                <a:lnTo>
                  <a:pt x="320599" y="892810"/>
                </a:lnTo>
                <a:lnTo>
                  <a:pt x="311836" y="895350"/>
                </a:lnTo>
                <a:lnTo>
                  <a:pt x="311872" y="1257300"/>
                </a:lnTo>
                <a:lnTo>
                  <a:pt x="593141" y="1257300"/>
                </a:lnTo>
                <a:lnTo>
                  <a:pt x="593141" y="1212850"/>
                </a:lnTo>
                <a:lnTo>
                  <a:pt x="584378" y="1211580"/>
                </a:lnTo>
                <a:lnTo>
                  <a:pt x="578155" y="1203960"/>
                </a:lnTo>
                <a:lnTo>
                  <a:pt x="578155" y="1184910"/>
                </a:lnTo>
                <a:lnTo>
                  <a:pt x="584378" y="1177289"/>
                </a:lnTo>
                <a:lnTo>
                  <a:pt x="593141" y="1176020"/>
                </a:lnTo>
                <a:lnTo>
                  <a:pt x="593141" y="1164589"/>
                </a:lnTo>
                <a:lnTo>
                  <a:pt x="584378" y="1163320"/>
                </a:lnTo>
                <a:lnTo>
                  <a:pt x="578155" y="1155700"/>
                </a:lnTo>
                <a:lnTo>
                  <a:pt x="578155" y="1136650"/>
                </a:lnTo>
                <a:lnTo>
                  <a:pt x="584378" y="1127760"/>
                </a:lnTo>
                <a:lnTo>
                  <a:pt x="593141" y="1127760"/>
                </a:lnTo>
                <a:lnTo>
                  <a:pt x="593141" y="1108710"/>
                </a:lnTo>
                <a:lnTo>
                  <a:pt x="554921" y="1094739"/>
                </a:lnTo>
                <a:lnTo>
                  <a:pt x="519623" y="1076960"/>
                </a:lnTo>
                <a:lnTo>
                  <a:pt x="486451" y="1055370"/>
                </a:lnTo>
                <a:lnTo>
                  <a:pt x="444148" y="1017269"/>
                </a:lnTo>
                <a:lnTo>
                  <a:pt x="412833" y="981710"/>
                </a:lnTo>
                <a:lnTo>
                  <a:pt x="391709" y="952500"/>
                </a:lnTo>
                <a:lnTo>
                  <a:pt x="380985" y="937260"/>
                </a:lnTo>
                <a:lnTo>
                  <a:pt x="370112" y="920750"/>
                </a:lnTo>
                <a:lnTo>
                  <a:pt x="381715" y="915669"/>
                </a:lnTo>
                <a:lnTo>
                  <a:pt x="392607" y="909319"/>
                </a:lnTo>
                <a:lnTo>
                  <a:pt x="430374" y="875030"/>
                </a:lnTo>
                <a:lnTo>
                  <a:pt x="454449" y="844550"/>
                </a:lnTo>
                <a:lnTo>
                  <a:pt x="462015" y="833119"/>
                </a:lnTo>
                <a:lnTo>
                  <a:pt x="469462" y="822960"/>
                </a:lnTo>
                <a:lnTo>
                  <a:pt x="592675" y="822960"/>
                </a:lnTo>
                <a:lnTo>
                  <a:pt x="592119" y="768350"/>
                </a:lnTo>
                <a:lnTo>
                  <a:pt x="551709" y="768350"/>
                </a:lnTo>
                <a:lnTo>
                  <a:pt x="538542" y="765810"/>
                </a:lnTo>
                <a:lnTo>
                  <a:pt x="501288" y="744219"/>
                </a:lnTo>
                <a:lnTo>
                  <a:pt x="475741" y="70231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2619"/>
                </a:lnTo>
                <a:lnTo>
                  <a:pt x="545114" y="628650"/>
                </a:lnTo>
                <a:lnTo>
                  <a:pt x="576860" y="623569"/>
                </a:lnTo>
                <a:lnTo>
                  <a:pt x="593141" y="623569"/>
                </a:lnTo>
                <a:lnTo>
                  <a:pt x="593141" y="621030"/>
                </a:lnTo>
                <a:lnTo>
                  <a:pt x="427695" y="621030"/>
                </a:lnTo>
                <a:lnTo>
                  <a:pt x="418713" y="619760"/>
                </a:lnTo>
                <a:lnTo>
                  <a:pt x="410510" y="614680"/>
                </a:lnTo>
                <a:lnTo>
                  <a:pt x="403060" y="605789"/>
                </a:lnTo>
                <a:lnTo>
                  <a:pt x="396335" y="595630"/>
                </a:lnTo>
                <a:lnTo>
                  <a:pt x="332169" y="595630"/>
                </a:lnTo>
                <a:lnTo>
                  <a:pt x="321445" y="588010"/>
                </a:lnTo>
                <a:lnTo>
                  <a:pt x="311836" y="579119"/>
                </a:lnTo>
                <a:close/>
              </a:path>
              <a:path w="1187450" h="1257300">
                <a:moveTo>
                  <a:pt x="773485" y="814069"/>
                </a:moveTo>
                <a:lnTo>
                  <a:pt x="732773" y="814069"/>
                </a:lnTo>
                <a:lnTo>
                  <a:pt x="737546" y="826769"/>
                </a:lnTo>
                <a:lnTo>
                  <a:pt x="755630" y="863600"/>
                </a:lnTo>
                <a:lnTo>
                  <a:pt x="779700" y="894080"/>
                </a:lnTo>
                <a:lnTo>
                  <a:pt x="810198" y="916939"/>
                </a:lnTo>
                <a:lnTo>
                  <a:pt x="821868" y="922019"/>
                </a:lnTo>
                <a:lnTo>
                  <a:pt x="810246" y="935989"/>
                </a:lnTo>
                <a:lnTo>
                  <a:pt x="798964" y="949960"/>
                </a:lnTo>
                <a:lnTo>
                  <a:pt x="787969" y="963930"/>
                </a:lnTo>
                <a:lnTo>
                  <a:pt x="777208" y="976630"/>
                </a:lnTo>
                <a:lnTo>
                  <a:pt x="766627" y="988060"/>
                </a:lnTo>
                <a:lnTo>
                  <a:pt x="756173" y="999489"/>
                </a:lnTo>
                <a:lnTo>
                  <a:pt x="725036" y="1029969"/>
                </a:lnTo>
                <a:lnTo>
                  <a:pt x="714553" y="1038860"/>
                </a:lnTo>
                <a:lnTo>
                  <a:pt x="703930" y="1047750"/>
                </a:lnTo>
                <a:lnTo>
                  <a:pt x="693112" y="1055370"/>
                </a:lnTo>
                <a:lnTo>
                  <a:pt x="682046" y="1064260"/>
                </a:lnTo>
                <a:lnTo>
                  <a:pt x="670678" y="1070610"/>
                </a:lnTo>
                <a:lnTo>
                  <a:pt x="658955" y="1078230"/>
                </a:lnTo>
                <a:lnTo>
                  <a:pt x="646824" y="1084580"/>
                </a:lnTo>
                <a:lnTo>
                  <a:pt x="634230" y="1090930"/>
                </a:lnTo>
                <a:lnTo>
                  <a:pt x="621121" y="1097280"/>
                </a:lnTo>
                <a:lnTo>
                  <a:pt x="607443" y="1103630"/>
                </a:lnTo>
                <a:lnTo>
                  <a:pt x="593141" y="1108710"/>
                </a:lnTo>
                <a:lnTo>
                  <a:pt x="593141" y="1127760"/>
                </a:lnTo>
                <a:lnTo>
                  <a:pt x="604444" y="1127760"/>
                </a:lnTo>
                <a:lnTo>
                  <a:pt x="611937" y="1135380"/>
                </a:lnTo>
                <a:lnTo>
                  <a:pt x="611937" y="1155700"/>
                </a:lnTo>
                <a:lnTo>
                  <a:pt x="604444" y="1164589"/>
                </a:lnTo>
                <a:lnTo>
                  <a:pt x="593141" y="1164589"/>
                </a:lnTo>
                <a:lnTo>
                  <a:pt x="593141" y="1176020"/>
                </a:lnTo>
                <a:lnTo>
                  <a:pt x="604444" y="1176020"/>
                </a:lnTo>
                <a:lnTo>
                  <a:pt x="611937" y="1183639"/>
                </a:lnTo>
                <a:lnTo>
                  <a:pt x="611937" y="1203960"/>
                </a:lnTo>
                <a:lnTo>
                  <a:pt x="604444" y="1212850"/>
                </a:lnTo>
                <a:lnTo>
                  <a:pt x="593142" y="1212850"/>
                </a:lnTo>
                <a:lnTo>
                  <a:pt x="593177" y="1257300"/>
                </a:lnTo>
                <a:lnTo>
                  <a:pt x="875716" y="1257300"/>
                </a:lnTo>
                <a:lnTo>
                  <a:pt x="875547" y="896619"/>
                </a:lnTo>
                <a:lnTo>
                  <a:pt x="866488" y="892810"/>
                </a:lnTo>
                <a:lnTo>
                  <a:pt x="855396" y="889000"/>
                </a:lnTo>
                <a:lnTo>
                  <a:pt x="840277" y="882650"/>
                </a:lnTo>
                <a:lnTo>
                  <a:pt x="804230" y="858519"/>
                </a:lnTo>
                <a:lnTo>
                  <a:pt x="780487" y="828039"/>
                </a:lnTo>
                <a:lnTo>
                  <a:pt x="774966" y="817880"/>
                </a:lnTo>
                <a:lnTo>
                  <a:pt x="773485" y="814069"/>
                </a:lnTo>
                <a:close/>
              </a:path>
              <a:path w="1187450" h="1257300">
                <a:moveTo>
                  <a:pt x="875716" y="896619"/>
                </a:moveTo>
                <a:lnTo>
                  <a:pt x="875751" y="1257300"/>
                </a:lnTo>
                <a:lnTo>
                  <a:pt x="1153039" y="1247139"/>
                </a:lnTo>
                <a:lnTo>
                  <a:pt x="1159492" y="1235710"/>
                </a:lnTo>
                <a:lnTo>
                  <a:pt x="1175140" y="1198880"/>
                </a:lnTo>
                <a:lnTo>
                  <a:pt x="1186190" y="1150620"/>
                </a:lnTo>
                <a:lnTo>
                  <a:pt x="1186993" y="1139189"/>
                </a:lnTo>
                <a:lnTo>
                  <a:pt x="1186395" y="1115060"/>
                </a:lnTo>
                <a:lnTo>
                  <a:pt x="1177651" y="1073150"/>
                </a:lnTo>
                <a:lnTo>
                  <a:pt x="1159948" y="1037589"/>
                </a:lnTo>
                <a:lnTo>
                  <a:pt x="1134617" y="1008380"/>
                </a:lnTo>
                <a:lnTo>
                  <a:pt x="1102983" y="984250"/>
                </a:lnTo>
                <a:lnTo>
                  <a:pt x="1066377" y="965200"/>
                </a:lnTo>
                <a:lnTo>
                  <a:pt x="1026126" y="947419"/>
                </a:lnTo>
                <a:lnTo>
                  <a:pt x="983557" y="932180"/>
                </a:lnTo>
                <a:lnTo>
                  <a:pt x="961819" y="925830"/>
                </a:lnTo>
                <a:lnTo>
                  <a:pt x="940000" y="918210"/>
                </a:lnTo>
                <a:lnTo>
                  <a:pt x="918266" y="911860"/>
                </a:lnTo>
                <a:lnTo>
                  <a:pt x="875716" y="896619"/>
                </a:lnTo>
                <a:close/>
              </a:path>
              <a:path w="1187450" h="1257300">
                <a:moveTo>
                  <a:pt x="592675" y="822960"/>
                </a:moveTo>
                <a:lnTo>
                  <a:pt x="469462" y="822960"/>
                </a:lnTo>
                <a:lnTo>
                  <a:pt x="506450" y="845819"/>
                </a:lnTo>
                <a:lnTo>
                  <a:pt x="518711" y="850900"/>
                </a:lnTo>
                <a:lnTo>
                  <a:pt x="530797" y="857250"/>
                </a:lnTo>
                <a:lnTo>
                  <a:pt x="554108" y="864869"/>
                </a:lnTo>
                <a:lnTo>
                  <a:pt x="565162" y="867410"/>
                </a:lnTo>
                <a:lnTo>
                  <a:pt x="575704" y="868680"/>
                </a:lnTo>
                <a:lnTo>
                  <a:pt x="593141" y="868680"/>
                </a:lnTo>
                <a:lnTo>
                  <a:pt x="592675" y="822960"/>
                </a:lnTo>
                <a:close/>
              </a:path>
              <a:path w="1187450" h="1257300">
                <a:moveTo>
                  <a:pt x="594411" y="749300"/>
                </a:moveTo>
                <a:lnTo>
                  <a:pt x="593141" y="749300"/>
                </a:lnTo>
                <a:lnTo>
                  <a:pt x="593141" y="868680"/>
                </a:lnTo>
                <a:lnTo>
                  <a:pt x="613723" y="868680"/>
                </a:lnTo>
                <a:lnTo>
                  <a:pt x="635448" y="863600"/>
                </a:lnTo>
                <a:lnTo>
                  <a:pt x="646934" y="861060"/>
                </a:lnTo>
                <a:lnTo>
                  <a:pt x="670820" y="850900"/>
                </a:lnTo>
                <a:lnTo>
                  <a:pt x="695483" y="838200"/>
                </a:lnTo>
                <a:lnTo>
                  <a:pt x="720392" y="822960"/>
                </a:lnTo>
                <a:lnTo>
                  <a:pt x="732773" y="814069"/>
                </a:lnTo>
                <a:lnTo>
                  <a:pt x="773485" y="814069"/>
                </a:lnTo>
                <a:lnTo>
                  <a:pt x="770521" y="806450"/>
                </a:lnTo>
                <a:lnTo>
                  <a:pt x="767079" y="793750"/>
                </a:lnTo>
                <a:lnTo>
                  <a:pt x="764566" y="781050"/>
                </a:lnTo>
                <a:lnTo>
                  <a:pt x="773010" y="772160"/>
                </a:lnTo>
                <a:lnTo>
                  <a:pt x="775360" y="769619"/>
                </a:lnTo>
                <a:lnTo>
                  <a:pt x="635481" y="769619"/>
                </a:lnTo>
                <a:lnTo>
                  <a:pt x="624750" y="765810"/>
                </a:lnTo>
                <a:lnTo>
                  <a:pt x="614803" y="758189"/>
                </a:lnTo>
                <a:lnTo>
                  <a:pt x="604927" y="751839"/>
                </a:lnTo>
                <a:lnTo>
                  <a:pt x="594411" y="749300"/>
                </a:lnTo>
                <a:close/>
              </a:path>
              <a:path w="1187450" h="1257300">
                <a:moveTo>
                  <a:pt x="640778" y="577850"/>
                </a:moveTo>
                <a:lnTo>
                  <a:pt x="625916" y="577850"/>
                </a:lnTo>
                <a:lnTo>
                  <a:pt x="593189" y="580389"/>
                </a:lnTo>
                <a:lnTo>
                  <a:pt x="606489" y="623569"/>
                </a:lnTo>
                <a:lnTo>
                  <a:pt x="622459" y="624839"/>
                </a:lnTo>
                <a:lnTo>
                  <a:pt x="637876" y="627380"/>
                </a:lnTo>
                <a:lnTo>
                  <a:pt x="678134" y="642619"/>
                </a:lnTo>
                <a:lnTo>
                  <a:pt x="707835" y="681989"/>
                </a:lnTo>
                <a:lnTo>
                  <a:pt x="709193" y="695960"/>
                </a:lnTo>
                <a:lnTo>
                  <a:pt x="707344" y="707389"/>
                </a:lnTo>
                <a:lnTo>
                  <a:pt x="680214" y="746760"/>
                </a:lnTo>
                <a:lnTo>
                  <a:pt x="635481" y="769619"/>
                </a:lnTo>
                <a:lnTo>
                  <a:pt x="775360" y="769619"/>
                </a:lnTo>
                <a:lnTo>
                  <a:pt x="804184" y="734060"/>
                </a:lnTo>
                <a:lnTo>
                  <a:pt x="823700" y="699769"/>
                </a:lnTo>
                <a:lnTo>
                  <a:pt x="829254" y="687069"/>
                </a:lnTo>
                <a:lnTo>
                  <a:pt x="836055" y="676910"/>
                </a:lnTo>
                <a:lnTo>
                  <a:pt x="842609" y="665480"/>
                </a:lnTo>
                <a:lnTo>
                  <a:pt x="848909" y="654050"/>
                </a:lnTo>
                <a:lnTo>
                  <a:pt x="854951" y="642619"/>
                </a:lnTo>
                <a:lnTo>
                  <a:pt x="860730" y="63118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42" y="621030"/>
                </a:lnTo>
                <a:lnTo>
                  <a:pt x="752997" y="621030"/>
                </a:lnTo>
                <a:lnTo>
                  <a:pt x="743993" y="619760"/>
                </a:lnTo>
                <a:lnTo>
                  <a:pt x="734365" y="615950"/>
                </a:lnTo>
                <a:lnTo>
                  <a:pt x="733222" y="613410"/>
                </a:lnTo>
                <a:lnTo>
                  <a:pt x="730682" y="612139"/>
                </a:lnTo>
                <a:lnTo>
                  <a:pt x="690697" y="588010"/>
                </a:lnTo>
                <a:lnTo>
                  <a:pt x="654667" y="579119"/>
                </a:lnTo>
                <a:lnTo>
                  <a:pt x="640778" y="577850"/>
                </a:lnTo>
                <a:close/>
              </a:path>
              <a:path w="1187450" h="1257300">
                <a:moveTo>
                  <a:pt x="591925" y="749300"/>
                </a:moveTo>
                <a:lnTo>
                  <a:pt x="582194" y="751839"/>
                </a:lnTo>
                <a:lnTo>
                  <a:pt x="572763" y="758189"/>
                </a:lnTo>
                <a:lnTo>
                  <a:pt x="562858" y="764539"/>
                </a:lnTo>
                <a:lnTo>
                  <a:pt x="551709" y="768350"/>
                </a:lnTo>
                <a:lnTo>
                  <a:pt x="592119" y="768350"/>
                </a:lnTo>
                <a:lnTo>
                  <a:pt x="591925" y="749300"/>
                </a:lnTo>
                <a:close/>
              </a:path>
              <a:path w="1187450" h="1257300">
                <a:moveTo>
                  <a:pt x="310976" y="163830"/>
                </a:moveTo>
                <a:lnTo>
                  <a:pt x="305956" y="175260"/>
                </a:lnTo>
                <a:lnTo>
                  <a:pt x="301256" y="186689"/>
                </a:lnTo>
                <a:lnTo>
                  <a:pt x="296867" y="199389"/>
                </a:lnTo>
                <a:lnTo>
                  <a:pt x="292781" y="210819"/>
                </a:lnTo>
                <a:lnTo>
                  <a:pt x="282247" y="248919"/>
                </a:lnTo>
                <a:lnTo>
                  <a:pt x="274109" y="287019"/>
                </a:lnTo>
                <a:lnTo>
                  <a:pt x="268123" y="325119"/>
                </a:lnTo>
                <a:lnTo>
                  <a:pt x="263068" y="374650"/>
                </a:lnTo>
                <a:lnTo>
                  <a:pt x="259919" y="379730"/>
                </a:lnTo>
                <a:lnTo>
                  <a:pt x="245581" y="426719"/>
                </a:lnTo>
                <a:lnTo>
                  <a:pt x="241334" y="469900"/>
                </a:lnTo>
                <a:lnTo>
                  <a:pt x="241644" y="481330"/>
                </a:lnTo>
                <a:lnTo>
                  <a:pt x="249895" y="530860"/>
                </a:lnTo>
                <a:lnTo>
                  <a:pt x="268275" y="577850"/>
                </a:lnTo>
                <a:lnTo>
                  <a:pt x="291926" y="609600"/>
                </a:lnTo>
                <a:lnTo>
                  <a:pt x="311830" y="623569"/>
                </a:lnTo>
                <a:lnTo>
                  <a:pt x="310784" y="577850"/>
                </a:lnTo>
                <a:lnTo>
                  <a:pt x="304514" y="568960"/>
                </a:lnTo>
                <a:lnTo>
                  <a:pt x="298850" y="560069"/>
                </a:lnTo>
                <a:lnTo>
                  <a:pt x="282666" y="515619"/>
                </a:lnTo>
                <a:lnTo>
                  <a:pt x="277885" y="477519"/>
                </a:lnTo>
                <a:lnTo>
                  <a:pt x="277799" y="463550"/>
                </a:lnTo>
                <a:lnTo>
                  <a:pt x="278502" y="450850"/>
                </a:lnTo>
                <a:lnTo>
                  <a:pt x="285535" y="41148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76" y="163830"/>
                </a:lnTo>
                <a:close/>
              </a:path>
              <a:path w="1187450" h="1257300">
                <a:moveTo>
                  <a:pt x="565473" y="577850"/>
                </a:moveTo>
                <a:lnTo>
                  <a:pt x="535850" y="577850"/>
                </a:lnTo>
                <a:lnTo>
                  <a:pt x="522508" y="580389"/>
                </a:lnTo>
                <a:lnTo>
                  <a:pt x="478380" y="59436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593141" y="621030"/>
                </a:lnTo>
                <a:lnTo>
                  <a:pt x="593141" y="580389"/>
                </a:lnTo>
                <a:lnTo>
                  <a:pt x="581800" y="579119"/>
                </a:lnTo>
                <a:lnTo>
                  <a:pt x="565473" y="577850"/>
                </a:lnTo>
                <a:close/>
              </a:path>
              <a:path w="1187450" h="1257300">
                <a:moveTo>
                  <a:pt x="651936" y="0"/>
                </a:moveTo>
                <a:lnTo>
                  <a:pt x="633022" y="0"/>
                </a:lnTo>
                <a:lnTo>
                  <a:pt x="593141" y="2539"/>
                </a:lnTo>
                <a:lnTo>
                  <a:pt x="593141" y="276860"/>
                </a:lnTo>
                <a:lnTo>
                  <a:pt x="603054" y="28321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1150"/>
                </a:lnTo>
                <a:lnTo>
                  <a:pt x="652755" y="318769"/>
                </a:lnTo>
                <a:lnTo>
                  <a:pt x="694884" y="344169"/>
                </a:lnTo>
                <a:lnTo>
                  <a:pt x="706051" y="349250"/>
                </a:lnTo>
                <a:lnTo>
                  <a:pt x="717546" y="355600"/>
                </a:lnTo>
                <a:lnTo>
                  <a:pt x="729404" y="360680"/>
                </a:lnTo>
                <a:lnTo>
                  <a:pt x="741662" y="364489"/>
                </a:lnTo>
                <a:lnTo>
                  <a:pt x="754358" y="369569"/>
                </a:lnTo>
                <a:lnTo>
                  <a:pt x="767528" y="373380"/>
                </a:lnTo>
                <a:lnTo>
                  <a:pt x="781208" y="375919"/>
                </a:lnTo>
                <a:lnTo>
                  <a:pt x="810247" y="381000"/>
                </a:lnTo>
                <a:lnTo>
                  <a:pt x="825678" y="382269"/>
                </a:lnTo>
                <a:lnTo>
                  <a:pt x="825372" y="396239"/>
                </a:lnTo>
                <a:lnTo>
                  <a:pt x="822058" y="450850"/>
                </a:lnTo>
                <a:lnTo>
                  <a:pt x="815224" y="505460"/>
                </a:lnTo>
                <a:lnTo>
                  <a:pt x="804406" y="553719"/>
                </a:lnTo>
                <a:lnTo>
                  <a:pt x="789199" y="593089"/>
                </a:lnTo>
                <a:lnTo>
                  <a:pt x="761394" y="621030"/>
                </a:lnTo>
                <a:lnTo>
                  <a:pt x="875542" y="621030"/>
                </a:lnTo>
                <a:lnTo>
                  <a:pt x="874242" y="591819"/>
                </a:lnTo>
                <a:lnTo>
                  <a:pt x="854516" y="591819"/>
                </a:lnTo>
                <a:lnTo>
                  <a:pt x="843666" y="589280"/>
                </a:lnTo>
                <a:lnTo>
                  <a:pt x="841116" y="543560"/>
                </a:lnTo>
                <a:lnTo>
                  <a:pt x="840411" y="513080"/>
                </a:lnTo>
                <a:lnTo>
                  <a:pt x="840500" y="490219"/>
                </a:lnTo>
                <a:lnTo>
                  <a:pt x="842862" y="444500"/>
                </a:lnTo>
                <a:lnTo>
                  <a:pt x="850313" y="397510"/>
                </a:lnTo>
                <a:lnTo>
                  <a:pt x="868151" y="368300"/>
                </a:lnTo>
                <a:lnTo>
                  <a:pt x="875716" y="368300"/>
                </a:lnTo>
                <a:lnTo>
                  <a:pt x="875716" y="172719"/>
                </a:lnTo>
                <a:lnTo>
                  <a:pt x="858433" y="137160"/>
                </a:lnTo>
                <a:lnTo>
                  <a:pt x="828189" y="91439"/>
                </a:lnTo>
                <a:lnTo>
                  <a:pt x="792600" y="5333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7300">
                <a:moveTo>
                  <a:pt x="875716" y="172719"/>
                </a:moveTo>
                <a:lnTo>
                  <a:pt x="881489" y="372110"/>
                </a:lnTo>
                <a:lnTo>
                  <a:pt x="888091" y="379730"/>
                </a:lnTo>
                <a:lnTo>
                  <a:pt x="894848" y="392430"/>
                </a:lnTo>
                <a:lnTo>
                  <a:pt x="907229" y="435610"/>
                </a:lnTo>
                <a:lnTo>
                  <a:pt x="909678" y="461010"/>
                </a:lnTo>
                <a:lnTo>
                  <a:pt x="909667" y="473710"/>
                </a:lnTo>
                <a:lnTo>
                  <a:pt x="904905" y="513080"/>
                </a:lnTo>
                <a:lnTo>
                  <a:pt x="888195" y="560069"/>
                </a:lnTo>
                <a:lnTo>
                  <a:pt x="875724" y="577850"/>
                </a:lnTo>
                <a:lnTo>
                  <a:pt x="882594" y="619760"/>
                </a:lnTo>
                <a:lnTo>
                  <a:pt x="910207" y="590550"/>
                </a:lnTo>
                <a:lnTo>
                  <a:pt x="931187" y="549910"/>
                </a:lnTo>
                <a:lnTo>
                  <a:pt x="942503" y="506730"/>
                </a:lnTo>
                <a:lnTo>
                  <a:pt x="944999" y="473710"/>
                </a:lnTo>
                <a:lnTo>
                  <a:pt x="944882" y="461010"/>
                </a:lnTo>
                <a:lnTo>
                  <a:pt x="939851" y="419100"/>
                </a:lnTo>
                <a:lnTo>
                  <a:pt x="929067" y="382269"/>
                </a:lnTo>
                <a:lnTo>
                  <a:pt x="923995" y="369569"/>
                </a:lnTo>
                <a:lnTo>
                  <a:pt x="922247" y="355600"/>
                </a:lnTo>
                <a:lnTo>
                  <a:pt x="920329" y="341630"/>
                </a:lnTo>
                <a:lnTo>
                  <a:pt x="918243" y="328930"/>
                </a:lnTo>
                <a:lnTo>
                  <a:pt x="915987" y="314960"/>
                </a:lnTo>
                <a:lnTo>
                  <a:pt x="908204" y="276860"/>
                </a:lnTo>
                <a:lnTo>
                  <a:pt x="895457" y="228600"/>
                </a:lnTo>
                <a:lnTo>
                  <a:pt x="891848" y="215900"/>
                </a:lnTo>
                <a:lnTo>
                  <a:pt x="888069" y="205739"/>
                </a:lnTo>
                <a:lnTo>
                  <a:pt x="884121" y="194310"/>
                </a:lnTo>
                <a:lnTo>
                  <a:pt x="880003" y="184150"/>
                </a:lnTo>
                <a:lnTo>
                  <a:pt x="875716" y="172719"/>
                </a:lnTo>
                <a:close/>
              </a:path>
              <a:path w="1187450" h="1257300">
                <a:moveTo>
                  <a:pt x="583606" y="5080"/>
                </a:moveTo>
                <a:lnTo>
                  <a:pt x="572817" y="6350"/>
                </a:lnTo>
                <a:lnTo>
                  <a:pt x="560858" y="8889"/>
                </a:lnTo>
                <a:lnTo>
                  <a:pt x="547288" y="12700"/>
                </a:lnTo>
                <a:lnTo>
                  <a:pt x="531665" y="16510"/>
                </a:lnTo>
                <a:lnTo>
                  <a:pt x="520172" y="17780"/>
                </a:lnTo>
                <a:lnTo>
                  <a:pt x="508192" y="21589"/>
                </a:lnTo>
                <a:lnTo>
                  <a:pt x="495301" y="24130"/>
                </a:lnTo>
                <a:lnTo>
                  <a:pt x="481076" y="27939"/>
                </a:lnTo>
                <a:lnTo>
                  <a:pt x="466792" y="29210"/>
                </a:lnTo>
                <a:lnTo>
                  <a:pt x="453119" y="31750"/>
                </a:lnTo>
                <a:lnTo>
                  <a:pt x="440043" y="35560"/>
                </a:lnTo>
                <a:lnTo>
                  <a:pt x="427549" y="39369"/>
                </a:lnTo>
                <a:lnTo>
                  <a:pt x="415625" y="45719"/>
                </a:lnTo>
                <a:lnTo>
                  <a:pt x="404255" y="50800"/>
                </a:lnTo>
                <a:lnTo>
                  <a:pt x="393427" y="58419"/>
                </a:lnTo>
                <a:lnTo>
                  <a:pt x="383125" y="66039"/>
                </a:lnTo>
                <a:lnTo>
                  <a:pt x="373337" y="73660"/>
                </a:lnTo>
                <a:lnTo>
                  <a:pt x="364048" y="83819"/>
                </a:lnTo>
                <a:lnTo>
                  <a:pt x="355245" y="92710"/>
                </a:lnTo>
                <a:lnTo>
                  <a:pt x="331607" y="125730"/>
                </a:lnTo>
                <a:lnTo>
                  <a:pt x="311836" y="161289"/>
                </a:lnTo>
                <a:lnTo>
                  <a:pt x="316641" y="370839"/>
                </a:lnTo>
                <a:lnTo>
                  <a:pt x="323757" y="373380"/>
                </a:lnTo>
                <a:lnTo>
                  <a:pt x="330508" y="382269"/>
                </a:lnTo>
                <a:lnTo>
                  <a:pt x="343480" y="425450"/>
                </a:lnTo>
                <a:lnTo>
                  <a:pt x="346266" y="463550"/>
                </a:lnTo>
                <a:lnTo>
                  <a:pt x="346368" y="482600"/>
                </a:lnTo>
                <a:lnTo>
                  <a:pt x="346010" y="494030"/>
                </a:lnTo>
                <a:lnTo>
                  <a:pt x="342540" y="537210"/>
                </a:lnTo>
                <a:lnTo>
                  <a:pt x="335430" y="580389"/>
                </a:lnTo>
                <a:lnTo>
                  <a:pt x="332169" y="595630"/>
                </a:lnTo>
                <a:lnTo>
                  <a:pt x="396335" y="595630"/>
                </a:lnTo>
                <a:lnTo>
                  <a:pt x="380241" y="552450"/>
                </a:lnTo>
                <a:lnTo>
                  <a:pt x="369698" y="496569"/>
                </a:lnTo>
                <a:lnTo>
                  <a:pt x="365390" y="455930"/>
                </a:lnTo>
                <a:lnTo>
                  <a:pt x="363007" y="415289"/>
                </a:lnTo>
                <a:lnTo>
                  <a:pt x="362340" y="378460"/>
                </a:lnTo>
                <a:lnTo>
                  <a:pt x="362565" y="360680"/>
                </a:lnTo>
                <a:lnTo>
                  <a:pt x="363144" y="344169"/>
                </a:lnTo>
                <a:lnTo>
                  <a:pt x="363233" y="337819"/>
                </a:lnTo>
                <a:lnTo>
                  <a:pt x="370117" y="293369"/>
                </a:lnTo>
                <a:lnTo>
                  <a:pt x="389299" y="246380"/>
                </a:lnTo>
                <a:lnTo>
                  <a:pt x="422181" y="219710"/>
                </a:lnTo>
                <a:lnTo>
                  <a:pt x="432942" y="217169"/>
                </a:lnTo>
                <a:lnTo>
                  <a:pt x="591046" y="217169"/>
                </a:lnTo>
                <a:lnTo>
                  <a:pt x="583606" y="5080"/>
                </a:lnTo>
                <a:close/>
              </a:path>
              <a:path w="1187450" h="1257300">
                <a:moveTo>
                  <a:pt x="873733" y="580389"/>
                </a:moveTo>
                <a:lnTo>
                  <a:pt x="864647" y="588010"/>
                </a:lnTo>
                <a:lnTo>
                  <a:pt x="854516" y="591819"/>
                </a:lnTo>
                <a:lnTo>
                  <a:pt x="874242" y="591819"/>
                </a:lnTo>
                <a:lnTo>
                  <a:pt x="873733" y="580389"/>
                </a:lnTo>
                <a:close/>
              </a:path>
              <a:path w="1187450" h="1257300">
                <a:moveTo>
                  <a:pt x="591046" y="217169"/>
                </a:moveTo>
                <a:lnTo>
                  <a:pt x="457070" y="217169"/>
                </a:lnTo>
                <a:lnTo>
                  <a:pt x="483926" y="222250"/>
                </a:lnTo>
                <a:lnTo>
                  <a:pt x="512616" y="232410"/>
                </a:lnTo>
                <a:lnTo>
                  <a:pt x="538953" y="243839"/>
                </a:lnTo>
                <a:lnTo>
                  <a:pt x="550205" y="248919"/>
                </a:lnTo>
                <a:lnTo>
                  <a:pt x="561188" y="255269"/>
                </a:lnTo>
                <a:lnTo>
                  <a:pt x="571963" y="262889"/>
                </a:lnTo>
                <a:lnTo>
                  <a:pt x="582593" y="269239"/>
                </a:lnTo>
                <a:lnTo>
                  <a:pt x="593140" y="276860"/>
                </a:lnTo>
                <a:lnTo>
                  <a:pt x="59104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74225" y="3427213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82777" y="543834"/>
            <a:ext cx="50095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9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计算生态概览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2713" y="4597852"/>
            <a:ext cx="68592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.r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verb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nkc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mput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ng.c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ftwa</a:t>
            </a:r>
            <a:r>
              <a:rPr sz="2400" b="1" spc="-4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q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769" y="1529320"/>
            <a:ext cx="47485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170" dirty="0">
                <a:solidFill>
                  <a:srgbClr val="C00000"/>
                </a:solidFill>
                <a:latin typeface="Arial"/>
                <a:cs typeface="Arial"/>
              </a:rPr>
              <a:t>t5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Q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开发框架的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接口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2479" y="2164079"/>
            <a:ext cx="3105911" cy="2150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9586" y="2725673"/>
            <a:ext cx="2388107" cy="1110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735520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7335">
              <a:lnSpc>
                <a:spcPct val="100000"/>
              </a:lnSpc>
            </a:pP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wxP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跨平台</a:t>
            </a:r>
            <a:r>
              <a:rPr sz="2400" b="1" spc="45" dirty="0" err="1">
                <a:solidFill>
                  <a:srgbClr val="006FC0"/>
                </a:solidFill>
                <a:latin typeface="Arial"/>
                <a:cs typeface="Arial"/>
              </a:rPr>
              <a:t>GU</a:t>
            </a:r>
            <a:r>
              <a:rPr sz="2400" b="1" spc="130" dirty="0" err="1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开发框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  <a:cs typeface="Heiti SC"/>
              </a:rPr>
              <a:t>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提供了专用于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的跨平台</a:t>
            </a:r>
            <a:r>
              <a:rPr sz="2400" b="1" spc="45" dirty="0">
                <a:latin typeface="Arial"/>
                <a:cs typeface="Arial"/>
              </a:rPr>
              <a:t>GU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开发框架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理解数据类型与索引的关系，操作索引即操作数据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最主要的数据分析功能库，基于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开发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/>
          <p:nvPr/>
        </p:nvSpPr>
        <p:spPr>
          <a:xfrm>
            <a:off x="6588252" y="2518410"/>
            <a:ext cx="2304287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2916" y="1529255"/>
            <a:ext cx="6390005" cy="3399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5639" algn="ctr">
              <a:lnSpc>
                <a:spcPct val="100000"/>
              </a:lnSpc>
            </a:pP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wxP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跨平台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GU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-385" dirty="0">
                <a:latin typeface="FZLTZHB--B51-0"/>
                <a:cs typeface="FZLTZHB--B51-0"/>
              </a:rPr>
              <a:t>wx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210" dirty="0">
                <a:latin typeface="FZLTZHB--B51-0"/>
                <a:cs typeface="FZLTZHB--B51-0"/>
              </a:rPr>
              <a:t>app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160" dirty="0">
                <a:latin typeface="FZLTZHB--B51-0"/>
                <a:cs typeface="FZLTZHB--B51-0"/>
              </a:rPr>
              <a:t>wx</a:t>
            </a:r>
            <a:r>
              <a:rPr sz="1800" b="1" spc="-80" dirty="0">
                <a:latin typeface="FZLTZHB--B51-0"/>
                <a:cs typeface="FZLTZHB--B51-0"/>
              </a:rPr>
              <a:t>.</a:t>
            </a:r>
            <a:r>
              <a:rPr sz="1800" b="1" spc="-295" dirty="0">
                <a:latin typeface="FZLTZHB--B51-0"/>
                <a:cs typeface="FZLTZHB--B51-0"/>
              </a:rPr>
              <a:t>Ap</a:t>
            </a:r>
            <a:r>
              <a:rPr sz="1800" b="1" spc="-280" dirty="0">
                <a:latin typeface="FZLTZHB--B51-0"/>
                <a:cs typeface="FZLTZHB--B51-0"/>
              </a:rPr>
              <a:t>p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ls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 marR="345440">
              <a:lnSpc>
                <a:spcPct val="150000"/>
              </a:lnSpc>
            </a:pPr>
            <a:r>
              <a:rPr sz="1800" b="1" spc="100" dirty="0">
                <a:latin typeface="FZLTZHB--B51-0"/>
                <a:cs typeface="FZLTZHB--B51-0"/>
              </a:rPr>
              <a:t>fr</a:t>
            </a:r>
            <a:r>
              <a:rPr sz="1800" b="1" spc="160" dirty="0">
                <a:latin typeface="FZLTZHB--B51-0"/>
                <a:cs typeface="FZLTZHB--B51-0"/>
              </a:rPr>
              <a:t>a</a:t>
            </a:r>
            <a:r>
              <a:rPr sz="1800" b="1" spc="-509" dirty="0">
                <a:latin typeface="FZLTZHB--B51-0"/>
                <a:cs typeface="FZLTZHB--B51-0"/>
              </a:rPr>
              <a:t>me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645" dirty="0">
                <a:latin typeface="FZLTZHB--B51-0"/>
                <a:cs typeface="FZLTZHB--B51-0"/>
              </a:rPr>
              <a:t>w</a:t>
            </a:r>
            <a:r>
              <a:rPr sz="1800" b="1" spc="-10" dirty="0">
                <a:latin typeface="FZLTZHB--B51-0"/>
                <a:cs typeface="FZLTZHB--B51-0"/>
              </a:rPr>
              <a:t>x.</a:t>
            </a:r>
            <a:r>
              <a:rPr sz="1800" b="1" spc="-20" dirty="0">
                <a:latin typeface="FZLTZHB--B51-0"/>
                <a:cs typeface="FZLTZHB--B51-0"/>
              </a:rPr>
              <a:t>F</a:t>
            </a:r>
            <a:r>
              <a:rPr sz="1800" b="1" spc="-210" dirty="0">
                <a:latin typeface="FZLTZHB--B51-0"/>
                <a:cs typeface="FZLTZHB--B51-0"/>
              </a:rPr>
              <a:t>ra</a:t>
            </a:r>
            <a:r>
              <a:rPr sz="1800" b="1" spc="-390" dirty="0">
                <a:latin typeface="FZLTZHB--B51-0"/>
                <a:cs typeface="FZLTZHB--B51-0"/>
              </a:rPr>
              <a:t>m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spc="-90" dirty="0">
                <a:latin typeface="FZLTZHB--B51-0"/>
                <a:cs typeface="FZLTZHB--B51-0"/>
              </a:rPr>
              <a:t>(</a:t>
            </a:r>
            <a:r>
              <a:rPr sz="1800" b="1" spc="-200" dirty="0">
                <a:latin typeface="FZLTZHB--B51-0"/>
                <a:cs typeface="FZLTZHB--B51-0"/>
              </a:rPr>
              <a:t>N</a:t>
            </a:r>
            <a:r>
              <a:rPr sz="1800" b="1" spc="-210" dirty="0">
                <a:latin typeface="FZLTZHB--B51-0"/>
                <a:cs typeface="FZLTZHB--B51-0"/>
              </a:rPr>
              <a:t>on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645" dirty="0">
                <a:latin typeface="FZLTZHB--B51-0"/>
                <a:cs typeface="FZLTZHB--B51-0"/>
              </a:rPr>
              <a:t>w</a:t>
            </a:r>
            <a:r>
              <a:rPr sz="1800" b="1" spc="254" dirty="0">
                <a:latin typeface="FZLTZHB--B51-0"/>
                <a:cs typeface="FZLTZHB--B51-0"/>
              </a:rPr>
              <a:t>x.</a:t>
            </a:r>
            <a:r>
              <a:rPr sz="1800" b="1" spc="155" dirty="0">
                <a:latin typeface="FZLTZHB--B51-0"/>
                <a:cs typeface="FZLTZHB--B51-0"/>
              </a:rPr>
              <a:t>I</a:t>
            </a:r>
            <a:r>
              <a:rPr sz="1800" b="1" spc="-385" dirty="0">
                <a:latin typeface="FZLTZHB--B51-0"/>
                <a:cs typeface="FZLTZHB--B51-0"/>
              </a:rPr>
              <a:t>D_</a:t>
            </a:r>
            <a:r>
              <a:rPr sz="1800" b="1" spc="-409" dirty="0">
                <a:latin typeface="FZLTZHB--B51-0"/>
                <a:cs typeface="FZLTZHB--B51-0"/>
              </a:rPr>
              <a:t>A</a:t>
            </a:r>
            <a:r>
              <a:rPr sz="1800" b="1" spc="-490" dirty="0">
                <a:latin typeface="FZLTZHB--B51-0"/>
                <a:cs typeface="FZLTZHB--B51-0"/>
              </a:rPr>
              <a:t>NY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204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18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el</a:t>
            </a:r>
            <a:r>
              <a:rPr sz="18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800" b="1" spc="-20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919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18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or</a:t>
            </a:r>
            <a:r>
              <a:rPr sz="1800" b="1" spc="9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8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d"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100" dirty="0">
                <a:latin typeface="FZLTZHB--B51-0"/>
                <a:cs typeface="FZLTZHB--B51-0"/>
              </a:rPr>
              <a:t>fr</a:t>
            </a:r>
            <a:r>
              <a:rPr sz="1800" b="1" spc="160" dirty="0">
                <a:latin typeface="FZLTZHB--B51-0"/>
                <a:cs typeface="FZLTZHB--B51-0"/>
              </a:rPr>
              <a:t>a</a:t>
            </a:r>
            <a:r>
              <a:rPr sz="1800" b="1" spc="-265" dirty="0">
                <a:latin typeface="FZLTZHB--B51-0"/>
                <a:cs typeface="FZLTZHB--B51-0"/>
              </a:rPr>
              <a:t>me</a:t>
            </a:r>
            <a:r>
              <a:rPr sz="1800" b="1" spc="-120" dirty="0">
                <a:latin typeface="FZLTZHB--B51-0"/>
                <a:cs typeface="FZLTZHB--B51-0"/>
              </a:rPr>
              <a:t>.</a:t>
            </a:r>
            <a:r>
              <a:rPr sz="1800" b="1" spc="-275" dirty="0">
                <a:latin typeface="FZLTZHB--B51-0"/>
                <a:cs typeface="FZLTZHB--B51-0"/>
              </a:rPr>
              <a:t>Sh</a:t>
            </a:r>
            <a:r>
              <a:rPr sz="1800" b="1" spc="-265" dirty="0">
                <a:latin typeface="FZLTZHB--B51-0"/>
                <a:cs typeface="FZLTZHB--B51-0"/>
              </a:rPr>
              <a:t>o</a:t>
            </a:r>
            <a:r>
              <a:rPr sz="1800" b="1" spc="-635" dirty="0">
                <a:latin typeface="FZLTZHB--B51-0"/>
                <a:cs typeface="FZLTZHB--B51-0"/>
              </a:rPr>
              <a:t>w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ru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210" dirty="0">
                <a:latin typeface="FZLTZHB--B51-0"/>
                <a:cs typeface="FZLTZHB--B51-0"/>
              </a:rPr>
              <a:t>ap</a:t>
            </a:r>
            <a:r>
              <a:rPr sz="1800" b="1" spc="-220" dirty="0">
                <a:latin typeface="FZLTZHB--B51-0"/>
                <a:cs typeface="FZLTZHB--B51-0"/>
              </a:rPr>
              <a:t>p</a:t>
            </a:r>
            <a:r>
              <a:rPr sz="1800" b="1" spc="-225" dirty="0">
                <a:latin typeface="FZLTZHB--B51-0"/>
                <a:cs typeface="FZLTZHB--B51-0"/>
              </a:rPr>
              <a:t>.M</a:t>
            </a:r>
            <a:r>
              <a:rPr sz="1800" b="1" spc="-229" dirty="0">
                <a:latin typeface="FZLTZHB--B51-0"/>
                <a:cs typeface="FZLTZHB--B51-0"/>
              </a:rPr>
              <a:t>a</a:t>
            </a:r>
            <a:r>
              <a:rPr sz="1800" b="1" spc="20" dirty="0">
                <a:latin typeface="FZLTZHB--B51-0"/>
                <a:cs typeface="FZLTZHB--B51-0"/>
              </a:rPr>
              <a:t>inL</a:t>
            </a:r>
            <a:r>
              <a:rPr sz="1800" b="1" spc="-204" dirty="0">
                <a:latin typeface="FZLTZHB--B51-0"/>
                <a:cs typeface="FZLTZHB--B51-0"/>
              </a:rPr>
              <a:t>oo</a:t>
            </a:r>
            <a:r>
              <a:rPr sz="1800" b="1" spc="-210" dirty="0">
                <a:latin typeface="FZLTZHB--B51-0"/>
                <a:cs typeface="FZLTZHB--B51-0"/>
              </a:rPr>
              <a:t>p</a:t>
            </a:r>
            <a:r>
              <a:rPr sz="1800" b="1" spc="275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300">
              <a:latin typeface="Times New Roman"/>
              <a:cs typeface="Times New Roman"/>
            </a:endParaRPr>
          </a:p>
          <a:p>
            <a:pPr marL="1927860" algn="ctr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.wx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yt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h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n.or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384" y="1529255"/>
            <a:ext cx="659003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ct val="100000"/>
              </a:lnSpc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j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TK</a:t>
            </a:r>
            <a:r>
              <a:rPr sz="2400" b="1" spc="420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GU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提供了整合</a:t>
            </a:r>
            <a:r>
              <a:rPr sz="2400" b="1" spc="-90" dirty="0">
                <a:latin typeface="Arial"/>
                <a:cs typeface="Arial"/>
              </a:rPr>
              <a:t>G</a:t>
            </a:r>
            <a:r>
              <a:rPr sz="2400" b="1" spc="-25" dirty="0">
                <a:latin typeface="Arial"/>
                <a:cs typeface="Arial"/>
              </a:rPr>
              <a:t>TK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245" dirty="0">
                <a:latin typeface="Arial"/>
                <a:cs typeface="Arial"/>
              </a:rPr>
              <a:t>W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75" dirty="0">
                <a:latin typeface="Arial"/>
                <a:cs typeface="Arial"/>
              </a:rPr>
              <a:t>bKi</a:t>
            </a:r>
            <a:r>
              <a:rPr sz="2400" b="1" spc="50" dirty="0">
                <a:latin typeface="Arial"/>
                <a:cs typeface="Arial"/>
              </a:rPr>
              <a:t>t</a:t>
            </a:r>
            <a:r>
              <a:rPr sz="2400" b="1" spc="-90" dirty="0">
                <a:latin typeface="Arial"/>
                <a:cs typeface="Arial"/>
              </a:rPr>
              <a:t>G</a:t>
            </a:r>
            <a:r>
              <a:rPr sz="2400" b="1" spc="25" dirty="0">
                <a:latin typeface="Arial"/>
                <a:cs typeface="Arial"/>
              </a:rPr>
              <a:t>T</a:t>
            </a:r>
            <a:r>
              <a:rPr sz="2400" b="1" spc="-75" dirty="0">
                <a:latin typeface="Arial"/>
                <a:cs typeface="Arial"/>
              </a:rPr>
              <a:t>K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等库的功能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90" dirty="0">
                <a:latin typeface="Arial"/>
                <a:cs typeface="Arial"/>
              </a:rPr>
              <a:t>G</a:t>
            </a:r>
            <a:r>
              <a:rPr sz="2400" b="1" spc="-25" dirty="0">
                <a:latin typeface="Arial"/>
                <a:cs typeface="Arial"/>
              </a:rPr>
              <a:t>TK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：跨平台的一种用户图形界面</a:t>
            </a:r>
            <a:r>
              <a:rPr sz="2400" b="1" spc="45" dirty="0">
                <a:latin typeface="Arial"/>
                <a:cs typeface="Arial"/>
              </a:rPr>
              <a:t>GU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实例：</a:t>
            </a:r>
            <a:r>
              <a:rPr sz="2400" b="1" spc="85" dirty="0">
                <a:latin typeface="Arial"/>
                <a:cs typeface="Arial"/>
              </a:rPr>
              <a:t>A</a:t>
            </a:r>
            <a:r>
              <a:rPr sz="2400" b="1" spc="65" dirty="0">
                <a:latin typeface="Arial"/>
                <a:cs typeface="Arial"/>
              </a:rPr>
              <a:t>n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30" dirty="0">
                <a:latin typeface="Arial"/>
                <a:cs typeface="Arial"/>
              </a:rPr>
              <a:t>co</a:t>
            </a:r>
            <a:r>
              <a:rPr sz="2400" b="1" spc="2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da</a:t>
            </a:r>
            <a:r>
              <a:rPr sz="2400" b="1" dirty="0">
                <a:latin typeface="Heiti SC"/>
                <a:cs typeface="Heiti SC"/>
              </a:rPr>
              <a:t>采用该库构建</a:t>
            </a:r>
            <a:r>
              <a:rPr sz="2400" b="1" spc="45" dirty="0">
                <a:latin typeface="Arial"/>
                <a:cs typeface="Arial"/>
              </a:rPr>
              <a:t>GU</a:t>
            </a:r>
            <a:r>
              <a:rPr sz="2400" b="1" spc="135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用</a:t>
            </a:r>
            <a:r>
              <a:rPr dirty="0">
                <a:latin typeface="Arial Unicode MS"/>
                <a:cs typeface="Arial Unicode MS"/>
              </a:rPr>
              <a:t>户界面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2916" y="1529255"/>
            <a:ext cx="7011670" cy="3399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3340" algn="ctr">
              <a:lnSpc>
                <a:spcPct val="100000"/>
              </a:lnSpc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j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TK</a:t>
            </a:r>
            <a:r>
              <a:rPr sz="2400" b="1" spc="420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GU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的功能库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155" dirty="0">
                <a:latin typeface="FZLTZHB--B51-0"/>
                <a:cs typeface="FZLTZHB--B51-0"/>
              </a:rPr>
              <a:t>gi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254" dirty="0">
                <a:latin typeface="FZLTZHB--B51-0"/>
                <a:cs typeface="FZLTZHB--B51-0"/>
              </a:rPr>
              <a:t>gi</a:t>
            </a:r>
            <a:r>
              <a:rPr sz="1800" b="1" spc="175" dirty="0">
                <a:latin typeface="FZLTZHB--B51-0"/>
                <a:cs typeface="FZLTZHB--B51-0"/>
              </a:rPr>
              <a:t>.</a:t>
            </a:r>
            <a:r>
              <a:rPr sz="1800" b="1" spc="-65" dirty="0">
                <a:latin typeface="FZLTZHB--B51-0"/>
                <a:cs typeface="FZLTZHB--B51-0"/>
              </a:rPr>
              <a:t>re</a:t>
            </a:r>
            <a:r>
              <a:rPr sz="1800" b="1" spc="-90" dirty="0">
                <a:latin typeface="FZLTZHB--B51-0"/>
                <a:cs typeface="FZLTZHB--B51-0"/>
              </a:rPr>
              <a:t>q</a:t>
            </a:r>
            <a:r>
              <a:rPr sz="1800" b="1" spc="175" dirty="0">
                <a:latin typeface="FZLTZHB--B51-0"/>
                <a:cs typeface="FZLTZHB--B51-0"/>
              </a:rPr>
              <a:t>ui</a:t>
            </a:r>
            <a:r>
              <a:rPr sz="1800" b="1" spc="150" dirty="0">
                <a:latin typeface="FZLTZHB--B51-0"/>
                <a:cs typeface="FZLTZHB--B51-0"/>
              </a:rPr>
              <a:t>r</a:t>
            </a:r>
            <a:r>
              <a:rPr sz="1800" b="1" spc="-195" dirty="0">
                <a:latin typeface="FZLTZHB--B51-0"/>
                <a:cs typeface="FZLTZHB--B51-0"/>
              </a:rPr>
              <a:t>e_</a:t>
            </a:r>
            <a:r>
              <a:rPr sz="1800" b="1" spc="-185" dirty="0">
                <a:latin typeface="FZLTZHB--B51-0"/>
                <a:cs typeface="FZLTZHB--B51-0"/>
              </a:rPr>
              <a:t>v</a:t>
            </a:r>
            <a:r>
              <a:rPr sz="1800" b="1" spc="-35" dirty="0">
                <a:latin typeface="FZLTZHB--B51-0"/>
                <a:cs typeface="FZLTZHB--B51-0"/>
              </a:rPr>
              <a:t>er</a:t>
            </a:r>
            <a:r>
              <a:rPr sz="1800" b="1" spc="-45" dirty="0">
                <a:latin typeface="FZLTZHB--B51-0"/>
                <a:cs typeface="FZLTZHB--B51-0"/>
              </a:rPr>
              <a:t>s</a:t>
            </a:r>
            <a:r>
              <a:rPr sz="1800" b="1" spc="25" dirty="0">
                <a:latin typeface="FZLTZHB--B51-0"/>
                <a:cs typeface="FZLTZHB--B51-0"/>
              </a:rPr>
              <a:t>io</a:t>
            </a:r>
            <a:r>
              <a:rPr sz="1800" b="1" spc="30" dirty="0">
                <a:latin typeface="FZLTZHB--B51-0"/>
                <a:cs typeface="FZLTZHB--B51-0"/>
              </a:rPr>
              <a:t>n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1800" b="1" spc="-8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160" dirty="0">
                <a:solidFill>
                  <a:srgbClr val="1DB41D"/>
                </a:solidFill>
                <a:latin typeface="FZLTZHB--B51-0"/>
                <a:cs typeface="FZLTZHB--B51-0"/>
              </a:rPr>
              <a:t>k</a:t>
            </a:r>
            <a:r>
              <a:rPr sz="1800" b="1" spc="24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3</a:t>
            </a:r>
            <a:r>
              <a:rPr sz="1800" b="1" spc="38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1800" b="1" spc="10" dirty="0">
                <a:solidFill>
                  <a:srgbClr val="1DB41D"/>
                </a:solidFill>
                <a:latin typeface="FZLTZHB--B51-0"/>
                <a:cs typeface="FZLTZHB--B51-0"/>
              </a:rPr>
              <a:t>0"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fr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800" b="1" spc="-220" dirty="0">
                <a:latin typeface="FZLTZHB--B51-0"/>
                <a:cs typeface="FZLTZHB--B51-0"/>
              </a:rPr>
              <a:t>g</a:t>
            </a:r>
            <a:r>
              <a:rPr sz="1800" b="1" spc="325" dirty="0">
                <a:latin typeface="FZLTZHB--B51-0"/>
                <a:cs typeface="FZLTZHB--B51-0"/>
              </a:rPr>
              <a:t>i.</a:t>
            </a:r>
            <a:r>
              <a:rPr sz="1800" b="1" spc="455" dirty="0">
                <a:latin typeface="FZLTZHB--B51-0"/>
                <a:cs typeface="FZLTZHB--B51-0"/>
              </a:rPr>
              <a:t>r</a:t>
            </a:r>
            <a:r>
              <a:rPr sz="1800" b="1" spc="-210" dirty="0">
                <a:latin typeface="FZLTZHB--B51-0"/>
                <a:cs typeface="FZLTZHB--B51-0"/>
              </a:rPr>
              <a:t>ep</a:t>
            </a:r>
            <a:r>
              <a:rPr sz="1800" b="1" spc="-215" dirty="0">
                <a:latin typeface="FZLTZHB--B51-0"/>
                <a:cs typeface="FZLTZHB--B51-0"/>
              </a:rPr>
              <a:t>o</a:t>
            </a:r>
            <a:r>
              <a:rPr sz="1800" b="1" spc="250" dirty="0">
                <a:latin typeface="FZLTZHB--B51-0"/>
                <a:cs typeface="FZLTZHB--B51-0"/>
              </a:rPr>
              <a:t>si</a:t>
            </a:r>
            <a:r>
              <a:rPr sz="1800" b="1" spc="204" dirty="0">
                <a:latin typeface="FZLTZHB--B51-0"/>
                <a:cs typeface="FZLTZHB--B51-0"/>
              </a:rPr>
              <a:t>t</a:t>
            </a:r>
            <a:r>
              <a:rPr sz="1800" b="1" spc="-30" dirty="0">
                <a:latin typeface="FZLTZHB--B51-0"/>
                <a:cs typeface="FZLTZHB--B51-0"/>
              </a:rPr>
              <a:t>ory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po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800" b="1" spc="-210" dirty="0">
                <a:latin typeface="FZLTZHB--B51-0"/>
                <a:cs typeface="FZLTZHB--B51-0"/>
              </a:rPr>
              <a:t>G</a:t>
            </a:r>
            <a:r>
              <a:rPr sz="1800" b="1" spc="-85" dirty="0">
                <a:latin typeface="FZLTZHB--B51-0"/>
                <a:cs typeface="FZLTZHB--B51-0"/>
              </a:rPr>
              <a:t>t</a:t>
            </a:r>
            <a:r>
              <a:rPr sz="1800" b="1" spc="-160" dirty="0">
                <a:latin typeface="FZLTZHB--B51-0"/>
                <a:cs typeface="FZLTZHB--B51-0"/>
              </a:rPr>
              <a:t>k</a:t>
            </a:r>
            <a:endParaRPr sz="1800">
              <a:latin typeface="FZLTZHB--B51-0"/>
              <a:cs typeface="FZLTZHB--B51-0"/>
            </a:endParaRPr>
          </a:p>
          <a:p>
            <a:pPr marL="12700" marR="1971039">
              <a:lnSpc>
                <a:spcPct val="150000"/>
              </a:lnSpc>
            </a:pPr>
            <a:r>
              <a:rPr sz="1800" b="1" spc="-110" dirty="0">
                <a:latin typeface="FZLTZHB--B51-0"/>
                <a:cs typeface="FZLTZHB--B51-0"/>
              </a:rPr>
              <a:t>wi</a:t>
            </a:r>
            <a:r>
              <a:rPr sz="1800" b="1" spc="-135" dirty="0">
                <a:latin typeface="FZLTZHB--B51-0"/>
                <a:cs typeface="FZLTZHB--B51-0"/>
              </a:rPr>
              <a:t>n</a:t>
            </a:r>
            <a:r>
              <a:rPr sz="1800" b="1" spc="-350" dirty="0">
                <a:latin typeface="FZLTZHB--B51-0"/>
                <a:cs typeface="FZLTZHB--B51-0"/>
              </a:rPr>
              <a:t>dow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150" dirty="0">
                <a:latin typeface="FZLTZHB--B51-0"/>
                <a:cs typeface="FZLTZHB--B51-0"/>
              </a:rPr>
              <a:t>Gt</a:t>
            </a:r>
            <a:r>
              <a:rPr sz="1800" b="1" spc="-160" dirty="0">
                <a:latin typeface="FZLTZHB--B51-0"/>
                <a:cs typeface="FZLTZHB--B51-0"/>
              </a:rPr>
              <a:t>k</a:t>
            </a:r>
            <a:r>
              <a:rPr sz="1800" b="1" spc="-5" dirty="0">
                <a:latin typeface="FZLTZHB--B51-0"/>
                <a:cs typeface="FZLTZHB--B51-0"/>
              </a:rPr>
              <a:t>.W</a:t>
            </a:r>
            <a:r>
              <a:rPr sz="1800" b="1" spc="-15" dirty="0">
                <a:latin typeface="FZLTZHB--B51-0"/>
                <a:cs typeface="FZLTZHB--B51-0"/>
              </a:rPr>
              <a:t>i</a:t>
            </a:r>
            <a:r>
              <a:rPr sz="1800" b="1" spc="-210" dirty="0">
                <a:latin typeface="FZLTZHB--B51-0"/>
                <a:cs typeface="FZLTZHB--B51-0"/>
              </a:rPr>
              <a:t>nd</a:t>
            </a:r>
            <a:r>
              <a:rPr sz="1800" b="1" spc="-220" dirty="0">
                <a:latin typeface="FZLTZHB--B51-0"/>
                <a:cs typeface="FZLTZHB--B51-0"/>
              </a:rPr>
              <a:t>o</a:t>
            </a:r>
            <a:r>
              <a:rPr sz="1800" b="1" spc="-635" dirty="0">
                <a:latin typeface="FZLTZHB--B51-0"/>
                <a:cs typeface="FZLTZHB--B51-0"/>
              </a:rPr>
              <a:t>w</a:t>
            </a:r>
            <a:r>
              <a:rPr sz="1800" b="1" spc="300" dirty="0">
                <a:latin typeface="FZLTZHB--B51-0"/>
                <a:cs typeface="FZLTZHB--B51-0"/>
              </a:rPr>
              <a:t>(</a:t>
            </a:r>
            <a:r>
              <a:rPr sz="1800" b="1" spc="275" dirty="0">
                <a:latin typeface="FZLTZHB--B51-0"/>
                <a:cs typeface="FZLTZHB--B51-0"/>
              </a:rPr>
              <a:t>t</a:t>
            </a:r>
            <a:r>
              <a:rPr sz="1800" b="1" spc="475" dirty="0">
                <a:latin typeface="FZLTZHB--B51-0"/>
                <a:cs typeface="FZLTZHB--B51-0"/>
              </a:rPr>
              <a:t>it</a:t>
            </a:r>
            <a:r>
              <a:rPr sz="1800" b="1" spc="380" dirty="0">
                <a:latin typeface="FZLTZHB--B51-0"/>
                <a:cs typeface="FZLTZHB--B51-0"/>
              </a:rPr>
              <a:t>l</a:t>
            </a:r>
            <a:r>
              <a:rPr sz="1800" b="1" spc="-210" dirty="0">
                <a:latin typeface="FZLTZHB--B51-0"/>
                <a:cs typeface="FZLTZHB--B51-0"/>
              </a:rPr>
              <a:t>e=</a:t>
            </a:r>
            <a:r>
              <a:rPr sz="1800" b="1" spc="24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He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8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lo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360" dirty="0">
                <a:solidFill>
                  <a:srgbClr val="1DB41D"/>
                </a:solidFill>
                <a:latin typeface="FZLTZHB--B51-0"/>
                <a:cs typeface="FZLTZHB--B51-0"/>
              </a:rPr>
              <a:t>Wo</a:t>
            </a:r>
            <a:r>
              <a:rPr sz="18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195" dirty="0">
                <a:solidFill>
                  <a:srgbClr val="1DB41D"/>
                </a:solidFill>
                <a:latin typeface="FZLTZHB--B51-0"/>
                <a:cs typeface="FZLTZHB--B51-0"/>
              </a:rPr>
              <a:t>ld</a:t>
            </a:r>
            <a:r>
              <a:rPr sz="1800" b="1" spc="16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110" dirty="0">
                <a:latin typeface="FZLTZHB--B51-0"/>
                <a:cs typeface="FZLTZHB--B51-0"/>
              </a:rPr>
              <a:t>wi</a:t>
            </a:r>
            <a:r>
              <a:rPr sz="1800" b="1" spc="-135" dirty="0">
                <a:latin typeface="FZLTZHB--B51-0"/>
                <a:cs typeface="FZLTZHB--B51-0"/>
              </a:rPr>
              <a:t>n</a:t>
            </a:r>
            <a:r>
              <a:rPr sz="1800" b="1" spc="-310" dirty="0">
                <a:latin typeface="FZLTZHB--B51-0"/>
                <a:cs typeface="FZLTZHB--B51-0"/>
              </a:rPr>
              <a:t>do</a:t>
            </a:r>
            <a:r>
              <a:rPr sz="1800" b="1" spc="-434" dirty="0">
                <a:latin typeface="FZLTZHB--B51-0"/>
                <a:cs typeface="FZLTZHB--B51-0"/>
              </a:rPr>
              <a:t>w</a:t>
            </a:r>
            <a:r>
              <a:rPr sz="1800" b="1" spc="15" dirty="0">
                <a:latin typeface="FZLTZHB--B51-0"/>
                <a:cs typeface="FZLTZHB--B51-0"/>
              </a:rPr>
              <a:t>.sh</a:t>
            </a:r>
            <a:r>
              <a:rPr sz="1800" b="1" spc="-420" dirty="0">
                <a:latin typeface="FZLTZHB--B51-0"/>
                <a:cs typeface="FZLTZHB--B51-0"/>
              </a:rPr>
              <a:t>ow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2700" marR="1971675">
              <a:lnSpc>
                <a:spcPct val="150000"/>
              </a:lnSpc>
            </a:pPr>
            <a:r>
              <a:rPr sz="1800" b="1" spc="-110" dirty="0">
                <a:latin typeface="FZLTZHB--B51-0"/>
                <a:cs typeface="FZLTZHB--B51-0"/>
              </a:rPr>
              <a:t>wi</a:t>
            </a:r>
            <a:r>
              <a:rPr sz="1800" b="1" spc="-135" dirty="0">
                <a:latin typeface="FZLTZHB--B51-0"/>
                <a:cs typeface="FZLTZHB--B51-0"/>
              </a:rPr>
              <a:t>n</a:t>
            </a:r>
            <a:r>
              <a:rPr sz="1800" b="1" spc="-310" dirty="0">
                <a:latin typeface="FZLTZHB--B51-0"/>
                <a:cs typeface="FZLTZHB--B51-0"/>
              </a:rPr>
              <a:t>do</a:t>
            </a:r>
            <a:r>
              <a:rPr sz="1800" b="1" spc="-434" dirty="0">
                <a:latin typeface="FZLTZHB--B51-0"/>
                <a:cs typeface="FZLTZHB--B51-0"/>
              </a:rPr>
              <a:t>w</a:t>
            </a:r>
            <a:r>
              <a:rPr sz="1800" b="1" spc="10" dirty="0">
                <a:latin typeface="FZLTZHB--B51-0"/>
                <a:cs typeface="FZLTZHB--B51-0"/>
              </a:rPr>
              <a:t>.c</a:t>
            </a:r>
            <a:r>
              <a:rPr sz="1800" b="1" dirty="0">
                <a:latin typeface="FZLTZHB--B51-0"/>
                <a:cs typeface="FZLTZHB--B51-0"/>
              </a:rPr>
              <a:t>o</a:t>
            </a:r>
            <a:r>
              <a:rPr sz="1800" b="1" spc="-220" dirty="0">
                <a:latin typeface="FZLTZHB--B51-0"/>
                <a:cs typeface="FZLTZHB--B51-0"/>
              </a:rPr>
              <a:t>nn</a:t>
            </a:r>
            <a:r>
              <a:rPr sz="1800" b="1" spc="-225" dirty="0">
                <a:latin typeface="FZLTZHB--B51-0"/>
                <a:cs typeface="FZLTZHB--B51-0"/>
              </a:rPr>
              <a:t>e</a:t>
            </a:r>
            <a:r>
              <a:rPr sz="1800" b="1" spc="80" dirty="0">
                <a:latin typeface="FZLTZHB--B51-0"/>
                <a:cs typeface="FZLTZHB--B51-0"/>
              </a:rPr>
              <a:t>ct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-50" dirty="0">
                <a:solidFill>
                  <a:srgbClr val="1DB41D"/>
                </a:solidFill>
                <a:latin typeface="FZLTZHB--B51-0"/>
                <a:cs typeface="FZLTZHB--B51-0"/>
              </a:rPr>
              <a:t>"d</a:t>
            </a:r>
            <a:r>
              <a:rPr sz="1800" b="1" spc="-7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145" dirty="0">
                <a:solidFill>
                  <a:srgbClr val="1DB41D"/>
                </a:solidFill>
                <a:latin typeface="FZLTZHB--B51-0"/>
                <a:cs typeface="FZLTZHB--B51-0"/>
              </a:rPr>
              <a:t>st</a:t>
            </a:r>
            <a:r>
              <a:rPr sz="1800" b="1" spc="114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oy</a:t>
            </a:r>
            <a:r>
              <a:rPr sz="18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610" dirty="0">
                <a:latin typeface="FZLTZHB--B51-0"/>
                <a:cs typeface="FZLTZHB--B51-0"/>
              </a:rPr>
              <a:t>G</a:t>
            </a:r>
            <a:r>
              <a:rPr sz="1800" b="1" spc="200" dirty="0">
                <a:latin typeface="FZLTZHB--B51-0"/>
                <a:cs typeface="FZLTZHB--B51-0"/>
              </a:rPr>
              <a:t>tk</a:t>
            </a:r>
            <a:r>
              <a:rPr sz="1800" b="1" spc="125" dirty="0">
                <a:latin typeface="FZLTZHB--B51-0"/>
                <a:cs typeface="FZLTZHB--B51-0"/>
              </a:rPr>
              <a:t>.</a:t>
            </a:r>
            <a:r>
              <a:rPr sz="1800" b="1" spc="-215" dirty="0">
                <a:latin typeface="FZLTZHB--B51-0"/>
                <a:cs typeface="FZLTZHB--B51-0"/>
              </a:rPr>
              <a:t>ma</a:t>
            </a:r>
            <a:r>
              <a:rPr sz="1800" b="1" spc="-80" dirty="0">
                <a:latin typeface="FZLTZHB--B51-0"/>
                <a:cs typeface="FZLTZHB--B51-0"/>
              </a:rPr>
              <a:t>i</a:t>
            </a:r>
            <a:r>
              <a:rPr sz="1800" b="1" spc="-235" dirty="0">
                <a:latin typeface="FZLTZHB--B51-0"/>
                <a:cs typeface="FZLTZHB--B51-0"/>
              </a:rPr>
              <a:t>n_</a:t>
            </a:r>
            <a:r>
              <a:rPr sz="1800" b="1" spc="-240" dirty="0">
                <a:latin typeface="FZLTZHB--B51-0"/>
                <a:cs typeface="FZLTZHB--B51-0"/>
              </a:rPr>
              <a:t>q</a:t>
            </a:r>
            <a:r>
              <a:rPr sz="1800" b="1" spc="220" dirty="0">
                <a:latin typeface="FZLTZHB--B51-0"/>
                <a:cs typeface="FZLTZHB--B51-0"/>
              </a:rPr>
              <a:t>ui</a:t>
            </a:r>
            <a:r>
              <a:rPr sz="1800" b="1" spc="165" dirty="0">
                <a:latin typeface="FZLTZHB--B51-0"/>
                <a:cs typeface="FZLTZHB--B51-0"/>
              </a:rPr>
              <a:t>t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150" dirty="0">
                <a:latin typeface="FZLTZHB--B51-0"/>
                <a:cs typeface="FZLTZHB--B51-0"/>
              </a:rPr>
              <a:t>Gt</a:t>
            </a:r>
            <a:r>
              <a:rPr sz="1800" b="1" spc="-160" dirty="0">
                <a:latin typeface="FZLTZHB--B51-0"/>
                <a:cs typeface="FZLTZHB--B51-0"/>
              </a:rPr>
              <a:t>k</a:t>
            </a:r>
            <a:r>
              <a:rPr sz="1800" b="1" spc="-210" dirty="0">
                <a:latin typeface="FZLTZHB--B51-0"/>
                <a:cs typeface="FZLTZHB--B51-0"/>
              </a:rPr>
              <a:t>.m</a:t>
            </a:r>
            <a:r>
              <a:rPr sz="1800" b="1" spc="-220" dirty="0">
                <a:latin typeface="FZLTZHB--B51-0"/>
                <a:cs typeface="FZLTZHB--B51-0"/>
              </a:rPr>
              <a:t>a</a:t>
            </a:r>
            <a:r>
              <a:rPr sz="1800" b="1" spc="145" dirty="0">
                <a:latin typeface="FZLTZHB--B51-0"/>
                <a:cs typeface="FZLTZHB--B51-0"/>
              </a:rPr>
              <a:t>in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306195" algn="ctr">
              <a:lnSpc>
                <a:spcPts val="232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ygo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bject.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dthedoc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.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68162" y="3003804"/>
            <a:ext cx="2654045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959" y="1529255"/>
            <a:ext cx="75634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0960" algn="ctr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PyGa</a:t>
            </a:r>
            <a:r>
              <a:rPr sz="2400" b="1" spc="140" dirty="0">
                <a:solidFill>
                  <a:srgbClr val="C00000"/>
                </a:solidFill>
                <a:latin typeface="Arial"/>
                <a:cs typeface="Arial"/>
              </a:rPr>
              <a:t>me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简单的游戏开发功能库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提供了基于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spc="-155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的简单游戏开发功能及实现引擎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理解游戏对外部输入的响应机制及角色构建和交互机制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游戏入门最主要的第三方库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7456" y="4597852"/>
            <a:ext cx="3089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yga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me.or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4126" y="1529255"/>
            <a:ext cx="45135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PyGa</a:t>
            </a:r>
            <a:r>
              <a:rPr sz="2400" b="1" spc="140" dirty="0">
                <a:solidFill>
                  <a:srgbClr val="C00000"/>
                </a:solidFill>
                <a:latin typeface="Arial"/>
                <a:cs typeface="Arial"/>
              </a:rPr>
              <a:t>me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简单的游戏开发功能库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5772" y="2817876"/>
            <a:ext cx="3110483" cy="842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868" y="2070354"/>
            <a:ext cx="1776983" cy="2338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9766" y="2283714"/>
            <a:ext cx="2625089" cy="1969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 marR="62865" algn="ctr">
              <a:lnSpc>
                <a:spcPct val="100000"/>
              </a:lnSpc>
            </a:pPr>
            <a:r>
              <a:rPr spc="-9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pc="9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pc="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pc="155" dirty="0">
                <a:solidFill>
                  <a:srgbClr val="C00000"/>
                </a:solidFill>
                <a:latin typeface="Arial"/>
                <a:cs typeface="Arial"/>
              </a:rPr>
              <a:t>3D</a:t>
            </a:r>
            <a:r>
              <a:rPr spc="-114" dirty="0">
                <a:latin typeface="Arial"/>
                <a:cs typeface="Arial"/>
              </a:rPr>
              <a:t>:</a:t>
            </a:r>
            <a:r>
              <a:rPr spc="40" dirty="0">
                <a:latin typeface="Arial"/>
                <a:cs typeface="Arial"/>
              </a:rPr>
              <a:t> </a:t>
            </a:r>
            <a:r>
              <a:rPr dirty="0"/>
              <a:t>开源、跨平台的</a:t>
            </a:r>
            <a:r>
              <a:rPr spc="145" dirty="0">
                <a:latin typeface="Arial"/>
                <a:cs typeface="Arial"/>
              </a:rPr>
              <a:t>3</a:t>
            </a:r>
            <a:r>
              <a:rPr spc="165" dirty="0">
                <a:latin typeface="Arial"/>
                <a:cs typeface="Arial"/>
              </a:rPr>
              <a:t>D</a:t>
            </a:r>
            <a:r>
              <a:rPr dirty="0"/>
              <a:t>渲染和游戏开发库</a:t>
            </a:r>
          </a:p>
          <a:p>
            <a:pPr marL="87630">
              <a:lnSpc>
                <a:spcPct val="100000"/>
              </a:lnSpc>
            </a:pPr>
            <a:endParaRPr dirty="0"/>
          </a:p>
          <a:p>
            <a:pPr marL="87630"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</a:rPr>
              <a:t>一个</a:t>
            </a:r>
            <a:r>
              <a:rPr spc="145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spc="165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0000"/>
                </a:solidFill>
              </a:rPr>
              <a:t>游戏引擎，提供</a:t>
            </a:r>
            <a:r>
              <a:rPr spc="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pc="1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spc="19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pc="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dirty="0">
                <a:solidFill>
                  <a:srgbClr val="000000"/>
                </a:solidFill>
              </a:rPr>
              <a:t>和</a:t>
            </a:r>
            <a:r>
              <a:rPr spc="235" dirty="0">
                <a:solidFill>
                  <a:srgbClr val="000000"/>
                </a:solidFill>
                <a:latin typeface="Arial"/>
                <a:cs typeface="Arial"/>
              </a:rPr>
              <a:t>C++</a:t>
            </a:r>
            <a:r>
              <a:rPr dirty="0">
                <a:solidFill>
                  <a:srgbClr val="000000"/>
                </a:solidFill>
              </a:rPr>
              <a:t>两种接口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</a:rPr>
              <a:t>支持很多先进特性：法线贴图、光泽贴图、卡通渲染等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</a:rPr>
              <a:t>由迪士尼和卡尼基梅隆大学共同开发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7131" y="4597852"/>
            <a:ext cx="32092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an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3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7" name="object 7"/>
          <p:cNvSpPr/>
          <p:nvPr/>
        </p:nvSpPr>
        <p:spPr>
          <a:xfrm>
            <a:off x="6083808" y="2910839"/>
            <a:ext cx="2708909" cy="656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8" y="2296667"/>
            <a:ext cx="2962298" cy="1796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2894" y="2296668"/>
            <a:ext cx="2571749" cy="1796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1584" y="1529255"/>
            <a:ext cx="657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155" dirty="0">
                <a:solidFill>
                  <a:srgbClr val="C00000"/>
                </a:solidFill>
                <a:latin typeface="Arial"/>
                <a:cs typeface="Arial"/>
              </a:rPr>
              <a:t>3D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开源、跨平台的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渲染和游戏开发库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731964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ct val="100000"/>
              </a:lnSpc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构建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游戏和图形界面交互式应用的框架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提供了基于</a:t>
            </a:r>
            <a:r>
              <a:rPr sz="2400" b="1" spc="95" dirty="0">
                <a:latin typeface="Arial"/>
                <a:cs typeface="Arial"/>
              </a:rPr>
              <a:t>Op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20" dirty="0">
                <a:latin typeface="Arial"/>
                <a:cs typeface="Arial"/>
              </a:rPr>
              <a:t>nG</a:t>
            </a:r>
            <a:r>
              <a:rPr sz="2400" b="1" spc="-155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的游戏开发图形渲染功能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</a:t>
            </a:r>
            <a:r>
              <a:rPr sz="2400" b="1" spc="20" dirty="0">
                <a:latin typeface="Arial"/>
                <a:cs typeface="Arial"/>
              </a:rPr>
              <a:t>GP</a:t>
            </a:r>
            <a:r>
              <a:rPr sz="2400" b="1" spc="2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加速，采用树形结构分层管理游戏对象类型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适用于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dirty="0">
                <a:latin typeface="Heiti SC"/>
                <a:cs typeface="Heiti SC"/>
              </a:rPr>
              <a:t>专业级游戏开发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49592" y="4597852"/>
            <a:ext cx="34448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n.coc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os2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d.org/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游戏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5490" y="1529255"/>
            <a:ext cx="70700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构建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游戏和图形界面交互式应用的框架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868" y="2309622"/>
            <a:ext cx="2519933" cy="1889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4209" y="2330957"/>
            <a:ext cx="2381249" cy="1847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8161" y="3003804"/>
            <a:ext cx="2763011" cy="652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011" y="1529353"/>
            <a:ext cx="768921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4520">
              <a:lnSpc>
                <a:spcPct val="100000"/>
              </a:lnSpc>
            </a:pPr>
            <a:r>
              <a:rPr sz="2400" b="1" spc="25" dirty="0">
                <a:solidFill>
                  <a:srgbClr val="C00000"/>
                </a:solidFill>
                <a:latin typeface="Arial"/>
                <a:cs typeface="Arial"/>
              </a:rPr>
              <a:t>VR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Ze</a:t>
            </a:r>
            <a:r>
              <a:rPr sz="2400" b="1" spc="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在树莓派上开发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VR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提供大量与</a:t>
            </a: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dirty="0">
                <a:latin typeface="Heiti SC"/>
                <a:cs typeface="Heiti SC"/>
              </a:rPr>
              <a:t>开发相关的功能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针对树莓派的</a:t>
            </a: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dirty="0">
                <a:latin typeface="Heiti SC"/>
                <a:cs typeface="Heiti SC"/>
              </a:rPr>
              <a:t>开发库，支持设备小型化，配置简单化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非常适合初学者实践</a:t>
            </a: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dirty="0">
                <a:latin typeface="Heiti SC"/>
                <a:cs typeface="Heiti SC"/>
              </a:rPr>
              <a:t>开发及应用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26490" y="1529255"/>
            <a:ext cx="6308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25" dirty="0">
                <a:solidFill>
                  <a:srgbClr val="C00000"/>
                </a:solidFill>
                <a:latin typeface="Arial"/>
                <a:cs typeface="Arial"/>
              </a:rPr>
              <a:t>VR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Ze</a:t>
            </a:r>
            <a:r>
              <a:rPr sz="2400" b="1" spc="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在树莓派上开发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VR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582" y="4597787"/>
            <a:ext cx="6342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ne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K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een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n-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v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rze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831" y="2011679"/>
            <a:ext cx="4248149" cy="2389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3429" y="2011680"/>
            <a:ext cx="4294631" cy="2389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384" y="1529255"/>
            <a:ext cx="738441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algn="ctr">
              <a:lnSpc>
                <a:spcPct val="100000"/>
              </a:lnSpc>
            </a:pP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ov</a:t>
            </a:r>
            <a:r>
              <a:rPr sz="2400" b="1" spc="16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ulu</a:t>
            </a:r>
            <a:r>
              <a:rPr sz="2400" b="1" spc="-15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Ri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针对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10" dirty="0">
                <a:latin typeface="Arial"/>
                <a:cs typeface="Arial"/>
              </a:rPr>
              <a:t>ulu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110" dirty="0">
                <a:latin typeface="Arial"/>
                <a:cs typeface="Arial"/>
              </a:rPr>
              <a:t>V</a:t>
            </a:r>
            <a:r>
              <a:rPr sz="2400" b="1" spc="-65" dirty="0">
                <a:latin typeface="Arial"/>
                <a:cs typeface="Arial"/>
              </a:rPr>
              <a:t>R</a:t>
            </a:r>
            <a:r>
              <a:rPr sz="2400" b="1" dirty="0">
                <a:latin typeface="Heiti SC"/>
                <a:cs typeface="Heiti SC"/>
              </a:rPr>
              <a:t>设备的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10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开发库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基于成熟的</a:t>
            </a: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dirty="0">
                <a:latin typeface="Heiti SC"/>
                <a:cs typeface="Heiti SC"/>
              </a:rPr>
              <a:t>设备，提供全套文档，工业级应用设备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on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虚拟现实领域探索的一种思路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29200" y="1529255"/>
            <a:ext cx="51028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ov</a:t>
            </a:r>
            <a:r>
              <a:rPr sz="2400" b="1" spc="16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</a:t>
            </a:r>
            <a:r>
              <a:rPr sz="2400" b="1" spc="-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ulu</a:t>
            </a:r>
            <a:r>
              <a:rPr sz="2400" b="1" spc="1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Ri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0894" y="4597787"/>
            <a:ext cx="45021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cmbrun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pyovr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6017" y="2571750"/>
            <a:ext cx="2623565" cy="153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7982" y="2054352"/>
            <a:ext cx="4176521" cy="2324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927" y="1529255"/>
            <a:ext cx="647001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319">
              <a:lnSpc>
                <a:spcPct val="100000"/>
              </a:lnSpc>
            </a:pP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400" b="1" spc="30" dirty="0">
                <a:solidFill>
                  <a:srgbClr val="C00000"/>
                </a:solidFill>
                <a:latin typeface="Arial"/>
                <a:cs typeface="Arial"/>
              </a:rPr>
              <a:t>iz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基于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的通用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VR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开发引擎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专业的企业级虚拟现实开发引擎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提供详细的官方文档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支持多种主流的</a:t>
            </a: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dirty="0">
                <a:latin typeface="Heiti SC"/>
                <a:cs typeface="Heiti SC"/>
              </a:rPr>
              <a:t>硬件设备，具有一定通用性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7750" y="1529255"/>
            <a:ext cx="54463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400" b="1" spc="30" dirty="0">
                <a:solidFill>
                  <a:srgbClr val="C00000"/>
                </a:solidFill>
                <a:latin typeface="Arial"/>
                <a:cs typeface="Arial"/>
              </a:rPr>
              <a:t>iz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基于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的通用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VR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开发引擎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230" y="4597787"/>
            <a:ext cx="73615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.wor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dv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z.c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v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zar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d-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v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rtual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-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ea</a:t>
            </a:r>
            <a:r>
              <a:rPr sz="2400" b="1" spc="-1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l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-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ftwa</a:t>
            </a:r>
            <a:r>
              <a:rPr sz="2400" b="1" spc="-4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7691" y="1930145"/>
            <a:ext cx="2902457" cy="2476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0692" y="2289048"/>
            <a:ext cx="2307335" cy="1793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" y="2289048"/>
            <a:ext cx="2285999" cy="1793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艺</a:t>
            </a:r>
            <a:r>
              <a:rPr dirty="0">
                <a:latin typeface="Arial Unicode MS"/>
                <a:cs typeface="Arial Unicode MS"/>
              </a:rPr>
              <a:t>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艺</a:t>
            </a:r>
            <a:r>
              <a:rPr dirty="0">
                <a:latin typeface="Arial Unicode MS"/>
                <a:cs typeface="Arial Unicode MS"/>
              </a:rPr>
              <a:t>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111" y="1529255"/>
            <a:ext cx="509841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0">
              <a:lnSpc>
                <a:spcPct val="100000"/>
              </a:lnSpc>
            </a:pP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ds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迭代的艺术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对图片进行四分迭代，形成像素风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可以生成动图或静图图像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简单易用，具有很高展示度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28620" y="1529255"/>
            <a:ext cx="27038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ds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迭代的艺术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3260" y="4597787"/>
            <a:ext cx="4636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foglem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/Q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0455" y="2154935"/>
            <a:ext cx="2099309" cy="2099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71" y="2165604"/>
            <a:ext cx="2880359" cy="2088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4210" y="2166366"/>
            <a:ext cx="2087879" cy="2098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艺</a:t>
            </a:r>
            <a:r>
              <a:rPr dirty="0">
                <a:latin typeface="Arial Unicode MS"/>
                <a:cs typeface="Arial Unicode MS"/>
              </a:rPr>
              <a:t>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080" y="1529255"/>
            <a:ext cx="533781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7890">
              <a:lnSpc>
                <a:spcPct val="100000"/>
              </a:lnSpc>
            </a:pP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ii_a</a:t>
            </a:r>
            <a:r>
              <a:rPr sz="2400" b="1" spc="1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-1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CI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艺术库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将普通图片转为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125" dirty="0">
                <a:latin typeface="Arial"/>
                <a:cs typeface="Arial"/>
              </a:rPr>
              <a:t>C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spc="13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艺术风格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输出可以是纯文本或彩色文本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可采用图片格式输出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0216" y="1016508"/>
            <a:ext cx="2663951" cy="213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虚拟</a:t>
            </a:r>
            <a:r>
              <a:rPr spc="-10" dirty="0">
                <a:latin typeface="Arial Unicode MS"/>
                <a:cs typeface="Arial Unicode MS"/>
              </a:rPr>
              <a:t>现</a:t>
            </a:r>
            <a:r>
              <a:rPr dirty="0">
                <a:latin typeface="Arial Unicode MS"/>
                <a:cs typeface="Arial Unicode MS"/>
              </a:rPr>
              <a:t>实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9320" y="1529255"/>
            <a:ext cx="31826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ii_a</a:t>
            </a:r>
            <a:r>
              <a:rPr sz="2400" b="1" spc="1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-1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CI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艺术库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8161" y="2715767"/>
            <a:ext cx="1700021" cy="1707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831" y="1966722"/>
            <a:ext cx="2592323" cy="2548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4482" y="2525268"/>
            <a:ext cx="1981199" cy="1990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0327" y="3148202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16026"/>
                </a:moveTo>
                <a:lnTo>
                  <a:pt x="6278" y="164114"/>
                </a:lnTo>
                <a:lnTo>
                  <a:pt x="24113" y="116752"/>
                </a:lnTo>
                <a:lnTo>
                  <a:pt x="52003" y="75440"/>
                </a:lnTo>
                <a:lnTo>
                  <a:pt x="88446" y="41682"/>
                </a:lnTo>
                <a:lnTo>
                  <a:pt x="131941" y="16977"/>
                </a:lnTo>
                <a:lnTo>
                  <a:pt x="180987" y="2827"/>
                </a:lnTo>
                <a:lnTo>
                  <a:pt x="216027" y="0"/>
                </a:lnTo>
                <a:lnTo>
                  <a:pt x="233743" y="716"/>
                </a:lnTo>
                <a:lnTo>
                  <a:pt x="284306" y="11013"/>
                </a:lnTo>
                <a:lnTo>
                  <a:pt x="329818" y="32366"/>
                </a:lnTo>
                <a:lnTo>
                  <a:pt x="368779" y="63274"/>
                </a:lnTo>
                <a:lnTo>
                  <a:pt x="399687" y="102235"/>
                </a:lnTo>
                <a:lnTo>
                  <a:pt x="421040" y="147747"/>
                </a:lnTo>
                <a:lnTo>
                  <a:pt x="431337" y="198310"/>
                </a:lnTo>
                <a:lnTo>
                  <a:pt x="432054" y="216026"/>
                </a:lnTo>
                <a:lnTo>
                  <a:pt x="431337" y="233743"/>
                </a:lnTo>
                <a:lnTo>
                  <a:pt x="421040" y="284306"/>
                </a:lnTo>
                <a:lnTo>
                  <a:pt x="399687" y="329818"/>
                </a:lnTo>
                <a:lnTo>
                  <a:pt x="368779" y="368779"/>
                </a:lnTo>
                <a:lnTo>
                  <a:pt x="329818" y="399687"/>
                </a:lnTo>
                <a:lnTo>
                  <a:pt x="284306" y="421040"/>
                </a:lnTo>
                <a:lnTo>
                  <a:pt x="233743" y="431337"/>
                </a:lnTo>
                <a:lnTo>
                  <a:pt x="216027" y="432053"/>
                </a:lnTo>
                <a:lnTo>
                  <a:pt x="198310" y="431337"/>
                </a:lnTo>
                <a:lnTo>
                  <a:pt x="147747" y="421040"/>
                </a:lnTo>
                <a:lnTo>
                  <a:pt x="102235" y="399687"/>
                </a:lnTo>
                <a:lnTo>
                  <a:pt x="63274" y="368779"/>
                </a:lnTo>
                <a:lnTo>
                  <a:pt x="32366" y="329818"/>
                </a:lnTo>
                <a:lnTo>
                  <a:pt x="11013" y="284306"/>
                </a:lnTo>
                <a:lnTo>
                  <a:pt x="716" y="233743"/>
                </a:lnTo>
                <a:lnTo>
                  <a:pt x="0" y="216026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9134" y="2243402"/>
            <a:ext cx="1736089" cy="969010"/>
          </a:xfrm>
          <a:custGeom>
            <a:avLst/>
            <a:gdLst/>
            <a:ahLst/>
            <a:cxnLst/>
            <a:rect l="l" t="t" r="r" b="b"/>
            <a:pathLst>
              <a:path w="1736089" h="969010">
                <a:moveTo>
                  <a:pt x="0" y="968438"/>
                </a:moveTo>
                <a:lnTo>
                  <a:pt x="1736013" y="0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5495" y="2212468"/>
            <a:ext cx="85725" cy="70485"/>
          </a:xfrm>
          <a:custGeom>
            <a:avLst/>
            <a:gdLst/>
            <a:ahLst/>
            <a:cxnLst/>
            <a:rect l="l" t="t" r="r" b="b"/>
            <a:pathLst>
              <a:path w="85725" h="70485">
                <a:moveTo>
                  <a:pt x="85102" y="0"/>
                </a:moveTo>
                <a:lnTo>
                  <a:pt x="0" y="3848"/>
                </a:lnTo>
                <a:lnTo>
                  <a:pt x="37122" y="70396"/>
                </a:lnTo>
                <a:lnTo>
                  <a:pt x="85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3377" y="4216601"/>
            <a:ext cx="531749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42945">
              <a:lnSpc>
                <a:spcPct val="100000"/>
              </a:lnSpc>
            </a:pPr>
            <a:r>
              <a:rPr sz="1800" b="1" dirty="0">
                <a:latin typeface="Heiti SC"/>
                <a:cs typeface="Heiti SC"/>
              </a:rPr>
              <a:t>黑白</a:t>
            </a:r>
            <a:endParaRPr sz="1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j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nt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u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p4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c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_ar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7594" y="4216601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iti SC"/>
                <a:cs typeface="Heiti SC"/>
              </a:rPr>
              <a:t>彩色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艺</a:t>
            </a:r>
            <a:r>
              <a:rPr dirty="0">
                <a:latin typeface="Arial Unicode MS"/>
                <a:cs typeface="Arial Unicode MS"/>
              </a:rPr>
              <a:t>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6386" y="1529255"/>
            <a:ext cx="2889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17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10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海龟绘图体系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1639" y="2139696"/>
            <a:ext cx="5486399" cy="2568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图形</a:t>
            </a:r>
            <a:r>
              <a:rPr spc="-10" dirty="0">
                <a:latin typeface="Arial Unicode MS"/>
                <a:cs typeface="Arial Unicode MS"/>
              </a:rPr>
              <a:t>艺</a:t>
            </a:r>
            <a:r>
              <a:rPr dirty="0">
                <a:latin typeface="Arial Unicode MS"/>
                <a:cs typeface="Arial Unicode MS"/>
              </a:rPr>
              <a:t>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6386" y="1529255"/>
            <a:ext cx="2889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17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10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海龟绘图体系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6453" y="4597787"/>
            <a:ext cx="57721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n.org/3/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li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brary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turt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1550" y="1962911"/>
            <a:ext cx="4568951" cy="2510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9571" y="3158598"/>
            <a:ext cx="21215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65" dirty="0">
                <a:latin typeface="Arial"/>
                <a:cs typeface="Arial"/>
              </a:rPr>
              <a:t>R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50" dirty="0">
                <a:latin typeface="Arial"/>
                <a:cs typeface="Arial"/>
              </a:rPr>
              <a:t>dom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00" dirty="0">
                <a:latin typeface="Arial"/>
                <a:cs typeface="Arial"/>
              </a:rPr>
              <a:t>A</a:t>
            </a:r>
            <a:r>
              <a:rPr sz="2400" b="1" spc="120" dirty="0">
                <a:latin typeface="Arial"/>
                <a:cs typeface="Arial"/>
              </a:rPr>
              <a:t>r</a:t>
            </a:r>
            <a:r>
              <a:rPr sz="2400" b="1" spc="19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2377" y="1603824"/>
            <a:ext cx="494728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55" dirty="0">
                <a:latin typeface="Arial"/>
                <a:cs typeface="Arial"/>
              </a:rPr>
              <a:t>y</a:t>
            </a:r>
            <a:r>
              <a:rPr sz="2400" b="1" spc="75" dirty="0">
                <a:latin typeface="Arial"/>
                <a:cs typeface="Arial"/>
              </a:rPr>
              <a:t>Q</a:t>
            </a:r>
            <a:r>
              <a:rPr sz="2400" b="1" spc="170" dirty="0">
                <a:latin typeface="Arial"/>
                <a:cs typeface="Arial"/>
              </a:rPr>
              <a:t>t5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65" dirty="0">
                <a:latin typeface="Arial"/>
                <a:cs typeface="Arial"/>
              </a:rPr>
              <a:t>wxP</a:t>
            </a:r>
            <a:r>
              <a:rPr sz="2400" b="1" spc="5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35" dirty="0">
                <a:latin typeface="Arial"/>
                <a:cs typeface="Arial"/>
              </a:rPr>
              <a:t>y</a:t>
            </a:r>
            <a:r>
              <a:rPr sz="2400" b="1" spc="-40" dirty="0">
                <a:latin typeface="Arial"/>
                <a:cs typeface="Arial"/>
              </a:rPr>
              <a:t>G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j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19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Clr>
                <a:srgbClr val="007EDE"/>
              </a:buClr>
              <a:buChar char="-"/>
              <a:tabLst>
                <a:tab pos="237490" algn="l"/>
              </a:tabLst>
            </a:pPr>
            <a:r>
              <a:rPr sz="2400" b="1" spc="5" dirty="0">
                <a:latin typeface="Arial"/>
                <a:cs typeface="Arial"/>
              </a:rPr>
              <a:t>PyGa</a:t>
            </a:r>
            <a:r>
              <a:rPr sz="2400" b="1" spc="140" dirty="0">
                <a:latin typeface="Arial"/>
                <a:cs typeface="Arial"/>
              </a:rPr>
              <a:t>me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55" dirty="0">
                <a:latin typeface="Arial"/>
                <a:cs typeface="Arial"/>
              </a:rPr>
              <a:t>3D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o</a:t>
            </a:r>
            <a:r>
              <a:rPr sz="2400" b="1" spc="35" dirty="0">
                <a:latin typeface="Arial"/>
                <a:cs typeface="Arial"/>
              </a:rPr>
              <a:t>s2d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Clr>
                <a:srgbClr val="007EDE"/>
              </a:buClr>
              <a:buChar char="-"/>
              <a:tabLst>
                <a:tab pos="237490" algn="l"/>
              </a:tabLst>
            </a:pPr>
            <a:r>
              <a:rPr sz="2400" b="1" spc="25" dirty="0">
                <a:latin typeface="Arial"/>
                <a:cs typeface="Arial"/>
              </a:rPr>
              <a:t>VR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Ze</a:t>
            </a:r>
            <a:r>
              <a:rPr sz="2400" b="1" spc="50" dirty="0">
                <a:latin typeface="Arial"/>
                <a:cs typeface="Arial"/>
              </a:rPr>
              <a:t>r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15" dirty="0">
                <a:latin typeface="Arial"/>
                <a:cs typeface="Arial"/>
              </a:rPr>
              <a:t>y</a:t>
            </a:r>
            <a:r>
              <a:rPr sz="2400" b="1" spc="85" dirty="0">
                <a:latin typeface="Arial"/>
                <a:cs typeface="Arial"/>
              </a:rPr>
              <a:t>ov</a:t>
            </a:r>
            <a:r>
              <a:rPr sz="2400" b="1" spc="65" dirty="0">
                <a:latin typeface="Arial"/>
                <a:cs typeface="Arial"/>
              </a:rPr>
              <a:t>r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V</a:t>
            </a:r>
            <a:r>
              <a:rPr sz="2400" b="1" spc="30" dirty="0">
                <a:latin typeface="Arial"/>
                <a:cs typeface="Arial"/>
              </a:rPr>
              <a:t>iz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45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90" dirty="0">
                <a:latin typeface="Arial"/>
                <a:cs typeface="Arial"/>
              </a:rPr>
              <a:t>Q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55" dirty="0">
                <a:latin typeface="Arial"/>
                <a:cs typeface="Arial"/>
              </a:rPr>
              <a:t>as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ii_a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t</a:t>
            </a:r>
            <a:r>
              <a:rPr sz="2400" b="1" spc="17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10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86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从人机交互到艺术设计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49577" y="3448126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15" y="11818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77170" y="783317"/>
            <a:ext cx="144907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代码赏析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3431" y="1994444"/>
            <a:ext cx="35712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这是一段不超过</a:t>
            </a:r>
            <a:r>
              <a:rPr sz="2000" b="1" spc="114" dirty="0">
                <a:latin typeface="Arial"/>
                <a:cs typeface="Arial"/>
              </a:rPr>
              <a:t>20</a:t>
            </a:r>
            <a:r>
              <a:rPr sz="2000" b="1" spc="-5" dirty="0">
                <a:latin typeface="Heiti SC"/>
                <a:cs typeface="Heiti SC"/>
              </a:rPr>
              <a:t>行</a:t>
            </a:r>
            <a:r>
              <a:rPr sz="2000" b="1" dirty="0">
                <a:latin typeface="Heiti SC"/>
                <a:cs typeface="Heiti SC"/>
              </a:rPr>
              <a:t>的</a:t>
            </a:r>
            <a:r>
              <a:rPr sz="2000" b="1" spc="-5" dirty="0">
                <a:latin typeface="Heiti SC"/>
                <a:cs typeface="Heiti SC"/>
              </a:rPr>
              <a:t>小代码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431" y="2603942"/>
            <a:ext cx="3258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虽短却小有创意，请实践之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31" y="3213440"/>
            <a:ext cx="3258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这是别人的精彩，你的呢？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8327" y="3975705"/>
            <a:ext cx="24415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130" dirty="0">
                <a:solidFill>
                  <a:srgbClr val="00AA03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AA03"/>
                </a:solidFill>
                <a:latin typeface="Arial"/>
                <a:cs typeface="Arial"/>
              </a:rPr>
              <a:t>t</a:t>
            </a:r>
            <a:r>
              <a:rPr sz="1800" b="1" spc="140" dirty="0">
                <a:solidFill>
                  <a:srgbClr val="00AA03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00AA03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00AA03"/>
                </a:solidFill>
                <a:latin typeface="Arial"/>
                <a:cs typeface="Arial"/>
              </a:rPr>
              <a:t>s</a:t>
            </a:r>
            <a:r>
              <a:rPr sz="1800" b="1" spc="130" dirty="0">
                <a:solidFill>
                  <a:srgbClr val="00AA03"/>
                </a:solidFill>
                <a:latin typeface="Arial"/>
                <a:cs typeface="Arial"/>
              </a:rPr>
              <a:t>:/</a:t>
            </a:r>
            <a:r>
              <a:rPr sz="1800" b="1" spc="350" dirty="0">
                <a:solidFill>
                  <a:srgbClr val="00AA03"/>
                </a:solidFill>
                <a:latin typeface="Arial"/>
                <a:cs typeface="Arial"/>
              </a:rPr>
              <a:t>/</a:t>
            </a:r>
            <a:r>
              <a:rPr sz="1800" b="1" spc="65" dirty="0">
                <a:solidFill>
                  <a:srgbClr val="00AA03"/>
                </a:solidFill>
                <a:latin typeface="Arial"/>
                <a:cs typeface="Arial"/>
              </a:rPr>
              <a:t>py</a:t>
            </a:r>
            <a:r>
              <a:rPr sz="1800" b="1" spc="140" dirty="0">
                <a:solidFill>
                  <a:srgbClr val="00AA03"/>
                </a:solidFill>
                <a:latin typeface="Arial"/>
                <a:cs typeface="Arial"/>
              </a:rPr>
              <a:t>t</a:t>
            </a:r>
            <a:r>
              <a:rPr sz="1800" b="1" spc="70" dirty="0">
                <a:solidFill>
                  <a:srgbClr val="00AA03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AA03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AA03"/>
                </a:solidFill>
                <a:latin typeface="Arial"/>
                <a:cs typeface="Arial"/>
              </a:rPr>
              <a:t>n</a:t>
            </a:r>
            <a:r>
              <a:rPr sz="1800" b="1" spc="105" dirty="0">
                <a:solidFill>
                  <a:srgbClr val="00AA03"/>
                </a:solidFill>
                <a:latin typeface="Arial"/>
                <a:cs typeface="Arial"/>
              </a:rPr>
              <a:t>12</a:t>
            </a:r>
            <a:r>
              <a:rPr sz="1800" b="1" spc="100" dirty="0">
                <a:solidFill>
                  <a:srgbClr val="00AA03"/>
                </a:solidFill>
                <a:latin typeface="Arial"/>
                <a:cs typeface="Arial"/>
              </a:rPr>
              <a:t>3</a:t>
            </a:r>
            <a:r>
              <a:rPr sz="1800" b="1" spc="10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1800" b="1" spc="55" dirty="0">
                <a:solidFill>
                  <a:srgbClr val="00AA03"/>
                </a:solidFill>
                <a:latin typeface="Arial"/>
                <a:cs typeface="Arial"/>
              </a:rPr>
              <a:t>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700" y="195834"/>
            <a:ext cx="3312795" cy="4680585"/>
          </a:xfrm>
          <a:prstGeom prst="rect">
            <a:avLst/>
          </a:prstGeom>
          <a:solidFill>
            <a:srgbClr val="272821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583055">
              <a:lnSpc>
                <a:spcPct val="130000"/>
              </a:lnSpc>
            </a:pP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impor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t</a:t>
            </a:r>
            <a:r>
              <a:rPr sz="1300" i="1" spc="-80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t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urtl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e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 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a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s</a:t>
            </a:r>
            <a:r>
              <a:rPr sz="1300" i="1" spc="-80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t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pen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u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p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()</a:t>
            </a:r>
            <a:endParaRPr sz="1300">
              <a:latin typeface="Andale Mono"/>
              <a:cs typeface="Andale Mono"/>
            </a:endParaRPr>
          </a:p>
          <a:p>
            <a:pPr marL="91440">
              <a:lnSpc>
                <a:spcPct val="100000"/>
              </a:lnSpc>
              <a:spcBef>
                <a:spcPts val="465"/>
              </a:spcBef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set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h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5" dirty="0">
                <a:solidFill>
                  <a:srgbClr val="F82571"/>
                </a:solidFill>
                <a:latin typeface="Andale Mono"/>
                <a:cs typeface="Andale Mono"/>
              </a:rPr>
              <a:t>-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90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91440" marR="1492885">
              <a:lnSpc>
                <a:spcPct val="130000"/>
              </a:lnSpc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fd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1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6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pen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d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o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w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n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pen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s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i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z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col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o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r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m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ode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5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5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fo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r 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j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 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i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n</a:t>
            </a:r>
            <a:r>
              <a:rPr sz="1300" i="1" spc="-80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rang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1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0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r>
              <a:rPr sz="1300" spc="-65" dirty="0">
                <a:solidFill>
                  <a:srgbClr val="F82571"/>
                </a:solidFill>
                <a:latin typeface="Andale Mono"/>
                <a:cs typeface="Andale Mono"/>
              </a:rPr>
              <a:t>:</a:t>
            </a:r>
            <a:endParaRPr sz="1300">
              <a:latin typeface="Andale Mono"/>
              <a:cs typeface="Andale Mono"/>
            </a:endParaRPr>
          </a:p>
          <a:p>
            <a:pPr marL="363220" marR="678180">
              <a:lnSpc>
                <a:spcPct val="130000"/>
              </a:lnSpc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s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p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ed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10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0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p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n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color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5</a:t>
            </a:r>
            <a:r>
              <a:rPr sz="1300" spc="-70" dirty="0">
                <a:solidFill>
                  <a:srgbClr val="F82571"/>
                </a:solidFill>
                <a:latin typeface="Andale Mono"/>
                <a:cs typeface="Andale Mono"/>
              </a:rPr>
              <a:t>*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j,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5</a:t>
            </a:r>
            <a:r>
              <a:rPr sz="1300" spc="-70" dirty="0">
                <a:solidFill>
                  <a:srgbClr val="F82571"/>
                </a:solidFill>
                <a:latin typeface="Andale Mono"/>
                <a:cs typeface="Andale Mono"/>
              </a:rPr>
              <a:t>*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j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,</a:t>
            </a:r>
            <a:r>
              <a:rPr sz="1300" spc="-75" dirty="0">
                <a:solidFill>
                  <a:srgbClr val="AD81FF"/>
                </a:solidFill>
                <a:latin typeface="Andale Mono"/>
                <a:cs typeface="Andale Mono"/>
              </a:rPr>
              <a:t>1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5</a:t>
            </a:r>
            <a:r>
              <a:rPr sz="1300" spc="-70" dirty="0">
                <a:solidFill>
                  <a:srgbClr val="F82571"/>
                </a:solidFill>
                <a:latin typeface="Andale Mono"/>
                <a:cs typeface="Andale Mono"/>
              </a:rPr>
              <a:t>*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j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s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t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h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130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363220">
              <a:lnSpc>
                <a:spcPct val="100000"/>
              </a:lnSpc>
              <a:spcBef>
                <a:spcPts val="465"/>
              </a:spcBef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f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d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220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634365" marR="1221105" indent="-271780">
              <a:lnSpc>
                <a:spcPct val="130000"/>
              </a:lnSpc>
            </a:pP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fo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r</a:t>
            </a:r>
            <a:r>
              <a:rPr sz="1300" i="1" spc="-80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i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 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i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n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r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a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n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g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23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r>
              <a:rPr sz="1300" spc="-65" dirty="0">
                <a:solidFill>
                  <a:srgbClr val="F82571"/>
                </a:solidFill>
                <a:latin typeface="Andale Mono"/>
                <a:cs typeface="Andale Mono"/>
              </a:rPr>
              <a:t>: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circl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5" dirty="0">
                <a:solidFill>
                  <a:srgbClr val="F82571"/>
                </a:solidFill>
                <a:latin typeface="Andale Mono"/>
                <a:cs typeface="Andale Mono"/>
              </a:rPr>
              <a:t>-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80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,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10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363220">
              <a:lnSpc>
                <a:spcPct val="100000"/>
              </a:lnSpc>
              <a:spcBef>
                <a:spcPts val="465"/>
              </a:spcBef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s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t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h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100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633730" marR="1131570" indent="-271780">
              <a:lnSpc>
                <a:spcPct val="130000"/>
              </a:lnSpc>
            </a:pP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fo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r</a:t>
            </a:r>
            <a:r>
              <a:rPr sz="1300" i="1" spc="-80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i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 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i</a:t>
            </a:r>
            <a:r>
              <a:rPr sz="1300" i="1" spc="-70" dirty="0">
                <a:solidFill>
                  <a:srgbClr val="66D9EE"/>
                </a:solidFill>
                <a:latin typeface="Menlo"/>
                <a:cs typeface="Menlo"/>
              </a:rPr>
              <a:t>n</a:t>
            </a:r>
            <a:r>
              <a:rPr sz="1300" i="1" spc="-75" dirty="0">
                <a:solidFill>
                  <a:srgbClr val="66D9EE"/>
                </a:solidFill>
                <a:latin typeface="Menlo"/>
                <a:cs typeface="Menlo"/>
              </a:rPr>
              <a:t> 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r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a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n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g</a:t>
            </a:r>
            <a:r>
              <a:rPr sz="1300" spc="-65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23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r>
              <a:rPr sz="1300" spc="-65" dirty="0">
                <a:solidFill>
                  <a:srgbClr val="F82571"/>
                </a:solidFill>
                <a:latin typeface="Andale Mono"/>
                <a:cs typeface="Andale Mono"/>
              </a:rPr>
              <a:t>: 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.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circl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e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5" dirty="0">
                <a:solidFill>
                  <a:srgbClr val="F82571"/>
                </a:solidFill>
                <a:latin typeface="Andale Mono"/>
                <a:cs typeface="Andale Mono"/>
              </a:rPr>
              <a:t>-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80</a:t>
            </a: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,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10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  <a:p>
            <a:pPr marL="362585">
              <a:lnSpc>
                <a:spcPct val="100000"/>
              </a:lnSpc>
              <a:spcBef>
                <a:spcPts val="465"/>
              </a:spcBef>
            </a:pPr>
            <a:r>
              <a:rPr sz="1300" spc="-70" dirty="0">
                <a:solidFill>
                  <a:srgbClr val="F8F8F1"/>
                </a:solidFill>
                <a:latin typeface="Andale Mono"/>
                <a:cs typeface="Andale Mono"/>
              </a:rPr>
              <a:t>t.</a:t>
            </a:r>
            <a:r>
              <a:rPr sz="1300" spc="-75" dirty="0">
                <a:solidFill>
                  <a:srgbClr val="66D9EE"/>
                </a:solidFill>
                <a:latin typeface="Andale Mono"/>
                <a:cs typeface="Andale Mono"/>
              </a:rPr>
              <a:t>f</a:t>
            </a:r>
            <a:r>
              <a:rPr sz="1300" spc="-70" dirty="0">
                <a:solidFill>
                  <a:srgbClr val="66D9EE"/>
                </a:solidFill>
                <a:latin typeface="Andale Mono"/>
                <a:cs typeface="Andale Mono"/>
              </a:rPr>
              <a:t>d</a:t>
            </a:r>
            <a:r>
              <a:rPr sz="1300" spc="-75" dirty="0">
                <a:solidFill>
                  <a:srgbClr val="F8F8F1"/>
                </a:solidFill>
                <a:latin typeface="Andale Mono"/>
                <a:cs typeface="Andale Mono"/>
              </a:rPr>
              <a:t>(</a:t>
            </a:r>
            <a:r>
              <a:rPr sz="1300" spc="-70" dirty="0">
                <a:solidFill>
                  <a:srgbClr val="AD81FF"/>
                </a:solidFill>
                <a:latin typeface="Andale Mono"/>
                <a:cs typeface="Andale Mono"/>
              </a:rPr>
              <a:t>220</a:t>
            </a:r>
            <a:r>
              <a:rPr sz="1300" spc="-65" dirty="0">
                <a:solidFill>
                  <a:srgbClr val="F8F8F1"/>
                </a:solidFill>
                <a:latin typeface="Andale Mono"/>
                <a:cs typeface="Andale Mono"/>
              </a:rPr>
              <a:t>)</a:t>
            </a:r>
            <a:endParaRPr sz="130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66570" y="1996584"/>
            <a:ext cx="56108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从数据处理到人工智能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7027" y="1996584"/>
            <a:ext cx="489013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实例</a:t>
            </a:r>
            <a:r>
              <a:rPr sz="4400" spc="130" dirty="0">
                <a:latin typeface="Microsoft Sans Serif"/>
                <a:cs typeface="Microsoft Sans Serif"/>
              </a:rPr>
              <a:t>16</a:t>
            </a:r>
            <a:r>
              <a:rPr sz="4400" spc="-165" dirty="0">
                <a:latin typeface="Microsoft Sans Serif"/>
                <a:cs typeface="Microsoft Sans Serif"/>
              </a:rPr>
              <a:t>:</a:t>
            </a:r>
            <a:r>
              <a:rPr sz="4400" spc="125" dirty="0">
                <a:latin typeface="Microsoft Sans Serif"/>
                <a:cs typeface="Microsoft Sans Serif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玫瑰花绘制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</a:rPr>
              <a:t>语言程序设计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6580" y="3568899"/>
            <a:ext cx="18542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8795">
              <a:lnSpc>
                <a:spcPct val="121500"/>
              </a:lnSpc>
              <a:tabLst>
                <a:tab pos="1017269" algn="l"/>
              </a:tabLst>
            </a:pPr>
            <a:r>
              <a:rPr sz="2400" dirty="0">
                <a:latin typeface="Arial Unicode MS"/>
                <a:cs typeface="Arial Unicode MS"/>
              </a:rPr>
              <a:t>嵩	天 北京理工大学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2883" y="2302361"/>
            <a:ext cx="515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玫瑰花绘制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6184" y="1529255"/>
            <a:ext cx="1549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玫瑰花绘制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876" y="2132838"/>
            <a:ext cx="2520695" cy="2576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2269" y="483869"/>
            <a:ext cx="2016251" cy="4225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7288" y="2233422"/>
            <a:ext cx="2880359" cy="2475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2420" y="1529255"/>
            <a:ext cx="683196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玫瑰花绘制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需求：用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绘制一朵玫瑰花，献给所思所念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输入：你的想象力！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输出：玫瑰花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9401" y="1529255"/>
            <a:ext cx="445770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928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玫瑰花绘制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绘制机理：</a:t>
            </a:r>
            <a:r>
              <a:rPr sz="2400" b="1" spc="100" dirty="0">
                <a:latin typeface="Arial"/>
                <a:cs typeface="Arial"/>
              </a:rPr>
              <a:t>t</a:t>
            </a:r>
            <a:r>
              <a:rPr sz="2400" b="1" spc="17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10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基本图形绘制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绘制思想：因人而异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思想有多大、世界就有多大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2883" y="2302361"/>
            <a:ext cx="515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玫瑰花绘制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实例展示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330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131445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7035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386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6193" y="1193810"/>
            <a:ext cx="123063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67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5707" y="1202382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448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373" y="1488704"/>
            <a:ext cx="1612900" cy="210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57721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259079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6193" y="1193810"/>
            <a:ext cx="123063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67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707" y="1202382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448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822" y="196214"/>
            <a:ext cx="2089150" cy="1179195"/>
          </a:xfrm>
          <a:custGeom>
            <a:avLst/>
            <a:gdLst/>
            <a:ahLst/>
            <a:cxnLst/>
            <a:rect l="l" t="t" r="r" b="b"/>
            <a:pathLst>
              <a:path w="2089150" h="1179195">
                <a:moveTo>
                  <a:pt x="0" y="0"/>
                </a:moveTo>
                <a:lnTo>
                  <a:pt x="2088642" y="0"/>
                </a:lnTo>
                <a:lnTo>
                  <a:pt x="2088642" y="1178814"/>
                </a:lnTo>
                <a:lnTo>
                  <a:pt x="0" y="1178814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373" y="1331081"/>
            <a:ext cx="1612900" cy="150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57721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</a:t>
            </a:r>
            <a:endParaRPr sz="9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373" y="2846588"/>
            <a:ext cx="135826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46193" y="1193810"/>
            <a:ext cx="123063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67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5707" y="1202382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448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822" y="1283588"/>
            <a:ext cx="2089150" cy="1432560"/>
          </a:xfrm>
          <a:custGeom>
            <a:avLst/>
            <a:gdLst/>
            <a:ahLst/>
            <a:cxnLst/>
            <a:rect l="l" t="t" r="r" b="b"/>
            <a:pathLst>
              <a:path w="2089150" h="1432560">
                <a:moveTo>
                  <a:pt x="0" y="1432560"/>
                </a:moveTo>
                <a:lnTo>
                  <a:pt x="2088642" y="1432560"/>
                </a:lnTo>
                <a:lnTo>
                  <a:pt x="2088642" y="0"/>
                </a:lnTo>
                <a:lnTo>
                  <a:pt x="0" y="0"/>
                </a:lnTo>
                <a:lnTo>
                  <a:pt x="0" y="143256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131445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7035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373" y="2688965"/>
            <a:ext cx="1358265" cy="901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0660" y="1131950"/>
            <a:ext cx="2087880" cy="1584325"/>
          </a:xfrm>
          <a:prstGeom prst="rect">
            <a:avLst/>
          </a:prstGeom>
          <a:solidFill>
            <a:srgbClr val="FDFDF9"/>
          </a:solidFill>
          <a:ln w="25146">
            <a:solidFill>
              <a:srgbClr val="FF6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5435" marR="54419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46193" y="2695823"/>
            <a:ext cx="838835" cy="146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</a:t>
            </a:r>
            <a:endParaRPr sz="9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6193" y="2853446"/>
            <a:ext cx="116776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5707" y="1202382"/>
            <a:ext cx="1739264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448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5707" y="2711142"/>
            <a:ext cx="1294765" cy="89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7822" y="2643758"/>
            <a:ext cx="2089150" cy="2499995"/>
          </a:xfrm>
          <a:custGeom>
            <a:avLst/>
            <a:gdLst/>
            <a:ahLst/>
            <a:cxnLst/>
            <a:rect l="l" t="t" r="r" b="b"/>
            <a:pathLst>
              <a:path w="2089150" h="2499995">
                <a:moveTo>
                  <a:pt x="0" y="0"/>
                </a:moveTo>
                <a:lnTo>
                  <a:pt x="2088642" y="0"/>
                </a:lnTo>
                <a:lnTo>
                  <a:pt x="2088642" y="2499741"/>
                </a:lnTo>
              </a:path>
              <a:path w="2089150" h="2499995">
                <a:moveTo>
                  <a:pt x="0" y="2499741"/>
                </a:moveTo>
                <a:lnTo>
                  <a:pt x="0" y="0"/>
                </a:lnTo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131445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7035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373" y="2688965"/>
            <a:ext cx="1358265" cy="901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6193" y="1193810"/>
            <a:ext cx="12306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46193" y="2695823"/>
            <a:ext cx="1167765" cy="901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5707" y="1202382"/>
            <a:ext cx="1739264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</a:t>
            </a:r>
            <a:endParaRPr sz="9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5707" y="1655010"/>
            <a:ext cx="12947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5707" y="2711142"/>
            <a:ext cx="1294765" cy="89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40660" y="2665857"/>
            <a:ext cx="2087880" cy="2477770"/>
          </a:xfrm>
          <a:custGeom>
            <a:avLst/>
            <a:gdLst/>
            <a:ahLst/>
            <a:cxnLst/>
            <a:rect l="l" t="t" r="r" b="b"/>
            <a:pathLst>
              <a:path w="2087879" h="2477770">
                <a:moveTo>
                  <a:pt x="0" y="0"/>
                </a:moveTo>
                <a:lnTo>
                  <a:pt x="2087880" y="0"/>
                </a:lnTo>
                <a:lnTo>
                  <a:pt x="2087880" y="2477643"/>
                </a:lnTo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0660" y="2665857"/>
            <a:ext cx="0" cy="2477770"/>
          </a:xfrm>
          <a:custGeom>
            <a:avLst/>
            <a:gdLst/>
            <a:ahLst/>
            <a:cxnLst/>
            <a:rect l="l" t="t" r="r" b="b"/>
            <a:pathLst>
              <a:path h="2477770">
                <a:moveTo>
                  <a:pt x="0" y="2477643"/>
                </a:moveTo>
                <a:lnTo>
                  <a:pt x="0" y="0"/>
                </a:lnTo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3019" y="1123569"/>
            <a:ext cx="2089150" cy="425450"/>
          </a:xfrm>
          <a:custGeom>
            <a:avLst/>
            <a:gdLst/>
            <a:ahLst/>
            <a:cxnLst/>
            <a:rect l="l" t="t" r="r" b="b"/>
            <a:pathLst>
              <a:path w="2089150" h="425450">
                <a:moveTo>
                  <a:pt x="0" y="0"/>
                </a:moveTo>
                <a:lnTo>
                  <a:pt x="2088642" y="0"/>
                </a:lnTo>
                <a:lnTo>
                  <a:pt x="2088642" y="425196"/>
                </a:lnTo>
                <a:lnTo>
                  <a:pt x="0" y="42519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330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131445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7035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386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6193" y="1193810"/>
            <a:ext cx="123063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67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5707" y="1202382"/>
            <a:ext cx="1739264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707" y="1497388"/>
            <a:ext cx="1294765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5304" y="1436750"/>
            <a:ext cx="2089150" cy="2500630"/>
          </a:xfrm>
          <a:custGeom>
            <a:avLst/>
            <a:gdLst/>
            <a:ahLst/>
            <a:cxnLst/>
            <a:rect l="l" t="t" r="r" b="b"/>
            <a:pathLst>
              <a:path w="2089150" h="2500629">
                <a:moveTo>
                  <a:pt x="0" y="0"/>
                </a:moveTo>
                <a:lnTo>
                  <a:pt x="2088642" y="0"/>
                </a:lnTo>
                <a:lnTo>
                  <a:pt x="2088642" y="2500122"/>
                </a:lnTo>
                <a:lnTo>
                  <a:pt x="0" y="2500122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8284" y="570007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玫瑰花绘制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3052" y="483870"/>
            <a:ext cx="1711451" cy="319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259" y="281696"/>
            <a:ext cx="1739264" cy="330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 </a:t>
            </a:r>
            <a:r>
              <a:rPr sz="900" b="1" spc="-23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95" dirty="0">
                <a:solidFill>
                  <a:srgbClr val="C00000"/>
                </a:solidFill>
                <a:latin typeface="FZLTZHB--B51-0"/>
                <a:cs typeface="FZLTZHB--B51-0"/>
              </a:rPr>
              <a:t>o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240" dirty="0">
                <a:solidFill>
                  <a:srgbClr val="C00000"/>
                </a:solidFill>
                <a:latin typeface="FZLTZHB--B51-0"/>
                <a:cs typeface="FZLTZHB--B51-0"/>
              </a:rPr>
              <a:t>D</a:t>
            </a:r>
            <a:r>
              <a:rPr sz="900" b="1" spc="105" dirty="0">
                <a:solidFill>
                  <a:srgbClr val="C00000"/>
                </a:solidFill>
                <a:latin typeface="FZLTZHB--B51-0"/>
                <a:cs typeface="FZLTZHB--B51-0"/>
              </a:rPr>
              <a:t>r</a:t>
            </a:r>
            <a:r>
              <a:rPr sz="900" b="1" spc="-100" dirty="0">
                <a:solidFill>
                  <a:srgbClr val="C00000"/>
                </a:solidFill>
                <a:latin typeface="FZLTZHB--B51-0"/>
                <a:cs typeface="FZLTZHB--B51-0"/>
              </a:rPr>
              <a:t>a</a:t>
            </a:r>
            <a:r>
              <a:rPr sz="9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w</a:t>
            </a:r>
            <a:r>
              <a:rPr sz="900" b="1" spc="190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p</a:t>
            </a:r>
            <a:r>
              <a:rPr sz="900" b="1" spc="-50" dirty="0">
                <a:solidFill>
                  <a:srgbClr val="C00000"/>
                </a:solidFill>
                <a:latin typeface="FZLTZHB--B51-0"/>
                <a:cs typeface="FZLTZHB--B51-0"/>
              </a:rPr>
              <a:t>y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900" b="1" i="1" spc="-4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定义一个曲线绘制函数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250" dirty="0">
                <a:latin typeface="FZLTZHB--B51-0"/>
                <a:cs typeface="FZLTZHB--B51-0"/>
              </a:rPr>
              <a:t>C</a:t>
            </a:r>
            <a:r>
              <a:rPr sz="900" b="1" spc="-105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50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5" dirty="0">
                <a:latin typeface="FZLTZHB--B51-0"/>
                <a:cs typeface="FZLTZHB--B51-0"/>
              </a:rPr>
              <a:t>d=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endParaRPr sz="900">
              <a:latin typeface="FZLTZHB--B51-0"/>
              <a:cs typeface="FZLTZHB--B51-0"/>
            </a:endParaRPr>
          </a:p>
          <a:p>
            <a:pPr marL="520065" marR="5080" indent="-254000">
              <a:lnSpc>
                <a:spcPct val="110000"/>
              </a:lnSpc>
            </a:pP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i="1" spc="-5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900" b="1" i="1" spc="-3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nge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190" dirty="0">
                <a:latin typeface="FZLTZHB--B51-0"/>
                <a:cs typeface="FZLTZHB--B51-0"/>
              </a:rPr>
              <a:t>:</a:t>
            </a:r>
            <a:r>
              <a:rPr sz="900" b="1" spc="155" dirty="0">
                <a:latin typeface="FZLTZHB--B51-0"/>
                <a:cs typeface="FZLTZHB--B51-0"/>
              </a:rPr>
              <a:t> 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5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105" dirty="0">
                <a:latin typeface="FZLTZHB--B51-0"/>
                <a:cs typeface="FZLTZHB--B51-0"/>
              </a:rPr>
              <a:t>b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))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初始位置设定</a:t>
            </a:r>
            <a:endParaRPr sz="900">
              <a:latin typeface="Heiti SC"/>
              <a:cs typeface="Heiti SC"/>
            </a:endParaRPr>
          </a:p>
          <a:p>
            <a:pPr marL="12700" marR="131445">
              <a:lnSpc>
                <a:spcPct val="110000"/>
              </a:lnSpc>
            </a:pPr>
            <a:r>
              <a:rPr sz="900" b="1" spc="-55" dirty="0">
                <a:latin typeface="FZLTZHB--B51-0"/>
                <a:cs typeface="FZLTZHB--B51-0"/>
              </a:rPr>
              <a:t>s  </a:t>
            </a:r>
            <a:r>
              <a:rPr sz="900" b="1" spc="-110" dirty="0">
                <a:latin typeface="FZLTZHB--B51-0"/>
                <a:cs typeface="FZLTZHB--B51-0"/>
              </a:rPr>
              <a:t>=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</a:t>
            </a:r>
            <a:r>
              <a:rPr sz="900" b="1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-55" dirty="0">
                <a:solidFill>
                  <a:srgbClr val="C00000"/>
                </a:solidFill>
                <a:latin typeface="FZLTZHB--B51-0"/>
                <a:cs typeface="FZLTZHB--B51-0"/>
              </a:rPr>
              <a:t>s</a:t>
            </a:r>
            <a:r>
              <a:rPr sz="900" b="1" spc="260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900" b="1" spc="-20" dirty="0">
                <a:solidFill>
                  <a:srgbClr val="C00000"/>
                </a:solidFill>
                <a:latin typeface="FZLTZHB--B51-0"/>
                <a:cs typeface="FZLTZHB--B51-0"/>
              </a:rPr>
              <a:t>z</a:t>
            </a:r>
            <a:r>
              <a:rPr sz="900" b="1" spc="-105" dirty="0">
                <a:solidFill>
                  <a:srgbClr val="C00000"/>
                </a:solidFill>
                <a:latin typeface="FZLTZHB--B51-0"/>
                <a:cs typeface="FZLTZHB--B51-0"/>
              </a:rPr>
              <a:t>e</a:t>
            </a:r>
            <a:r>
              <a:rPr sz="9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130" dirty="0">
                <a:latin typeface="FZLTZHB--B51-0"/>
                <a:cs typeface="FZLTZHB--B51-0"/>
              </a:rPr>
              <a:t>"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a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80" dirty="0">
                <a:latin typeface="FZLTZHB--B51-0"/>
                <a:cs typeface="FZLTZHB--B51-0"/>
              </a:rPr>
              <a:t>k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25" dirty="0">
                <a:latin typeface="FZLTZHB--B51-0"/>
                <a:cs typeface="FZLTZHB--B51-0"/>
              </a:rPr>
              <a:t>"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-105" dirty="0">
                <a:latin typeface="FZLTZHB--B51-0"/>
                <a:cs typeface="FZLTZHB--B51-0"/>
              </a:rPr>
              <a:t>pee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7035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10" dirty="0">
                <a:latin typeface="FZLTZHB--B51-0"/>
                <a:cs typeface="FZLTZHB--B51-0"/>
              </a:rPr>
              <a:t>9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386080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绘制花朵形状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 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6193" y="1193810"/>
            <a:ext cx="1230630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67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绘制花枝形状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5707" y="1202382"/>
            <a:ext cx="1739264" cy="240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448945">
              <a:lnSpc>
                <a:spcPct val="110000"/>
              </a:lnSpc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绘制一个绿色叶子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ll</a:t>
            </a:r>
            <a:r>
              <a:rPr sz="900" b="1" spc="-70" dirty="0">
                <a:latin typeface="FZLTZHB--B51-0"/>
                <a:cs typeface="FZLTZHB--B51-0"/>
              </a:rPr>
              <a:t>c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95" dirty="0">
                <a:latin typeface="FZLTZHB--B51-0"/>
                <a:cs typeface="FZLTZHB--B51-0"/>
              </a:rPr>
              <a:t>'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300" dirty="0">
                <a:latin typeface="FZLTZHB--B51-0"/>
                <a:cs typeface="FZLTZHB--B51-0"/>
              </a:rPr>
              <a:t>'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80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4345" y="3854577"/>
            <a:ext cx="2087880" cy="1275715"/>
          </a:xfrm>
          <a:custGeom>
            <a:avLst/>
            <a:gdLst/>
            <a:ahLst/>
            <a:cxnLst/>
            <a:rect l="l" t="t" r="r" b="b"/>
            <a:pathLst>
              <a:path w="2087879" h="1275714">
                <a:moveTo>
                  <a:pt x="0" y="0"/>
                </a:moveTo>
                <a:lnTo>
                  <a:pt x="2087879" y="0"/>
                </a:lnTo>
                <a:lnTo>
                  <a:pt x="2087879" y="1275588"/>
                </a:lnTo>
                <a:lnTo>
                  <a:pt x="0" y="127558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02527" y="3846957"/>
            <a:ext cx="2087880" cy="1275715"/>
          </a:xfrm>
          <a:custGeom>
            <a:avLst/>
            <a:gdLst/>
            <a:ahLst/>
            <a:cxnLst/>
            <a:rect l="l" t="t" r="r" b="b"/>
            <a:pathLst>
              <a:path w="2087879" h="1275714">
                <a:moveTo>
                  <a:pt x="0" y="0"/>
                </a:moveTo>
                <a:lnTo>
                  <a:pt x="2087879" y="0"/>
                </a:lnTo>
                <a:lnTo>
                  <a:pt x="2087879" y="1275588"/>
                </a:lnTo>
                <a:lnTo>
                  <a:pt x="0" y="127558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0373" y="3600968"/>
            <a:ext cx="135826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6193" y="3607826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dirty="0">
                <a:latin typeface="FZLTZHB--B51-0"/>
                <a:cs typeface="FZLTZHB--B51-0"/>
              </a:rPr>
              <a:t> </a:t>
            </a:r>
            <a:r>
              <a:rPr sz="900" b="1" spc="5" dirty="0">
                <a:latin typeface="FZLTZHB--B51-0"/>
                <a:cs typeface="FZLTZHB--B51-0"/>
              </a:rPr>
              <a:t> </a:t>
            </a:r>
            <a:r>
              <a:rPr sz="900" b="1" spc="-95" dirty="0">
                <a:latin typeface="FZLTZHB--B51-0"/>
                <a:cs typeface="FZLTZHB--B51-0"/>
              </a:rPr>
              <a:t>225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04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90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6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5592" y="3616399"/>
            <a:ext cx="1421130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8445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6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05" dirty="0">
                <a:latin typeface="FZLTZHB--B51-0"/>
                <a:cs typeface="FZLTZHB--B51-0"/>
              </a:rPr>
              <a:t>4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# </a:t>
            </a:r>
            <a:r>
              <a:rPr sz="900" b="1" spc="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900" b="1" dirty="0">
                <a:solidFill>
                  <a:srgbClr val="C00000"/>
                </a:solidFill>
                <a:latin typeface="Heiti SC"/>
                <a:cs typeface="Heiti SC"/>
              </a:rPr>
              <a:t>绘制另一个绿色叶子</a:t>
            </a:r>
            <a:endParaRPr sz="9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b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254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n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0" dirty="0">
                <a:latin typeface="FZLTZHB--B51-0"/>
                <a:cs typeface="FZLTZHB--B51-0"/>
              </a:rPr>
              <a:t>2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254" dirty="0">
                <a:latin typeface="FZLTZHB--B51-0"/>
                <a:cs typeface="FZLTZHB--B51-0"/>
              </a:rPr>
              <a:t>l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75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6262" y="3758702"/>
            <a:ext cx="215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6964" y="3928437"/>
            <a:ext cx="135826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3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25" dirty="0">
                <a:latin typeface="FZLTZHB--B51-0"/>
                <a:cs typeface="FZLTZHB--B51-0"/>
              </a:rPr>
              <a:t>1</a:t>
            </a:r>
            <a:r>
              <a:rPr sz="900" b="1" spc="-110" dirty="0">
                <a:latin typeface="FZLTZHB--B51-0"/>
                <a:cs typeface="FZLTZHB--B51-0"/>
              </a:rPr>
              <a:t>00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end</a:t>
            </a:r>
            <a:r>
              <a:rPr sz="900" b="1" spc="-130" dirty="0">
                <a:latin typeface="FZLTZHB--B51-0"/>
                <a:cs typeface="FZLTZHB--B51-0"/>
              </a:rPr>
              <a:t>_</a:t>
            </a:r>
            <a:r>
              <a:rPr sz="900" b="1" spc="180" dirty="0">
                <a:latin typeface="FZLTZHB--B51-0"/>
                <a:cs typeface="FZLTZHB--B51-0"/>
              </a:rPr>
              <a:t>f</a:t>
            </a:r>
            <a:r>
              <a:rPr sz="900" b="1" spc="254" dirty="0">
                <a:latin typeface="FZLTZHB--B51-0"/>
                <a:cs typeface="FZLTZHB--B51-0"/>
              </a:rPr>
              <a:t>il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nu</a:t>
            </a:r>
            <a:r>
              <a:rPr sz="900" b="1" spc="-105" dirty="0">
                <a:latin typeface="FZLTZHB--B51-0"/>
                <a:cs typeface="FZLTZHB--B51-0"/>
              </a:rPr>
              <a:t>p</a:t>
            </a:r>
            <a:r>
              <a:rPr sz="900" b="1" spc="135" dirty="0">
                <a:latin typeface="FZLTZHB--B51-0"/>
                <a:cs typeface="FZLTZHB--B51-0"/>
              </a:rPr>
              <a:t>()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-100" dirty="0">
                <a:latin typeface="FZLTZHB--B51-0"/>
                <a:cs typeface="FZLTZHB--B51-0"/>
              </a:rPr>
              <a:t>o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-110" dirty="0">
                <a:latin typeface="FZLTZHB--B51-0"/>
                <a:cs typeface="FZLTZHB--B51-0"/>
              </a:rPr>
              <a:t>4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-100" dirty="0">
                <a:latin typeface="FZLTZHB--B51-0"/>
                <a:cs typeface="FZLTZHB--B51-0"/>
              </a:rPr>
              <a:t>7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10" dirty="0">
                <a:latin typeface="FZLTZHB--B51-0"/>
                <a:cs typeface="FZLTZHB--B51-0"/>
              </a:rPr>
              <a:t>p</a:t>
            </a:r>
            <a:r>
              <a:rPr sz="900" b="1" spc="-100" dirty="0">
                <a:latin typeface="FZLTZHB--B51-0"/>
                <a:cs typeface="FZLTZHB--B51-0"/>
              </a:rPr>
              <a:t>e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320" dirty="0">
                <a:latin typeface="FZLTZHB--B51-0"/>
                <a:cs typeface="FZLTZHB--B51-0"/>
              </a:rPr>
              <a:t>w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r>
              <a:rPr sz="900" b="1" spc="10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00" dirty="0">
                <a:latin typeface="FZLTZHB--B51-0"/>
                <a:cs typeface="FZLTZHB--B51-0"/>
              </a:rPr>
              <a:t>3</a:t>
            </a:r>
            <a:r>
              <a:rPr sz="900" b="1" spc="-105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  <a:p>
            <a:pPr marL="12700" marR="132080">
              <a:lnSpc>
                <a:spcPct val="110000"/>
              </a:lnSpc>
            </a:pP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75" dirty="0">
                <a:latin typeface="FZLTZHB--B51-0"/>
                <a:cs typeface="FZLTZHB--B51-0"/>
              </a:rPr>
              <a:t>c</a:t>
            </a:r>
            <a:r>
              <a:rPr sz="900" b="1" spc="260" dirty="0">
                <a:latin typeface="FZLTZHB--B51-0"/>
                <a:cs typeface="FZLTZHB--B51-0"/>
              </a:rPr>
              <a:t>l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114" dirty="0">
                <a:latin typeface="FZLTZHB--B51-0"/>
                <a:cs typeface="FZLTZHB--B51-0"/>
              </a:rPr>
              <a:t>-</a:t>
            </a:r>
            <a:r>
              <a:rPr sz="900" b="1" spc="-105" dirty="0">
                <a:latin typeface="FZLTZHB--B51-0"/>
                <a:cs typeface="FZLTZHB--B51-0"/>
              </a:rPr>
              <a:t>60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204" dirty="0">
                <a:latin typeface="FZLTZHB--B51-0"/>
                <a:cs typeface="FZLTZHB--B51-0"/>
              </a:rPr>
              <a:t>,</a:t>
            </a:r>
            <a:r>
              <a:rPr sz="900" b="1" spc="-100" dirty="0">
                <a:latin typeface="FZLTZHB--B51-0"/>
                <a:cs typeface="FZLTZHB--B51-0"/>
              </a:rPr>
              <a:t>35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-105" dirty="0">
                <a:latin typeface="FZLTZHB--B51-0"/>
                <a:cs typeface="FZLTZHB--B51-0"/>
              </a:rPr>
              <a:t>d</a:t>
            </a:r>
            <a:r>
              <a:rPr sz="900" b="1" spc="-95" dirty="0">
                <a:latin typeface="FZLTZHB--B51-0"/>
                <a:cs typeface="FZLTZHB--B51-0"/>
              </a:rPr>
              <a:t>o</a:t>
            </a:r>
            <a:r>
              <a:rPr sz="900" b="1" spc="-110" dirty="0">
                <a:latin typeface="FZLTZHB--B51-0"/>
                <a:cs typeface="FZLTZHB--B51-0"/>
              </a:rPr>
              <a:t>n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7165" y="4355348"/>
            <a:ext cx="2171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20" dirty="0">
                <a:latin typeface="FZLTZHB--B51-0"/>
                <a:cs typeface="FZLTZHB--B51-0"/>
              </a:rPr>
              <a:t>-</a:t>
            </a:r>
            <a:r>
              <a:rPr sz="900" b="1" spc="85" dirty="0">
                <a:latin typeface="FZLTZHB--B51-0"/>
                <a:cs typeface="FZLTZHB--B51-0"/>
              </a:rPr>
              <a:t>1)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488" y="4657100"/>
            <a:ext cx="9772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900" b="1" spc="-245" dirty="0">
                <a:latin typeface="FZLTZHB--B51-0"/>
                <a:cs typeface="FZLTZHB--B51-0"/>
              </a:rPr>
              <a:t>D</a:t>
            </a:r>
            <a:r>
              <a:rPr sz="900" b="1" spc="-105" dirty="0">
                <a:latin typeface="FZLTZHB--B51-0"/>
                <a:cs typeface="FZLTZHB--B51-0"/>
              </a:rPr>
              <a:t>eg</a:t>
            </a:r>
            <a:r>
              <a:rPr sz="900" b="1" spc="110" dirty="0">
                <a:latin typeface="FZLTZHB--B51-0"/>
                <a:cs typeface="FZLTZHB--B51-0"/>
              </a:rPr>
              <a:t>r</a:t>
            </a:r>
            <a:r>
              <a:rPr sz="900" b="1" spc="-105" dirty="0">
                <a:latin typeface="FZLTZHB--B51-0"/>
                <a:cs typeface="FZLTZHB--B51-0"/>
              </a:rPr>
              <a:t>ee</a:t>
            </a:r>
            <a:r>
              <a:rPr sz="900" b="1" spc="-245" dirty="0">
                <a:latin typeface="FZLTZHB--B51-0"/>
                <a:cs typeface="FZLTZHB--B51-0"/>
              </a:rPr>
              <a:t>C</a:t>
            </a:r>
            <a:r>
              <a:rPr sz="900" b="1" spc="-110" dirty="0">
                <a:latin typeface="FZLTZHB--B51-0"/>
                <a:cs typeface="FZLTZHB--B51-0"/>
              </a:rPr>
              <a:t>u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-45" dirty="0">
                <a:latin typeface="FZLTZHB--B51-0"/>
                <a:cs typeface="FZLTZHB--B51-0"/>
              </a:rPr>
              <a:t>v</a:t>
            </a:r>
            <a:r>
              <a:rPr sz="900" b="1" spc="-105" dirty="0">
                <a:latin typeface="FZLTZHB--B51-0"/>
                <a:cs typeface="FZLTZHB--B51-0"/>
              </a:rPr>
              <a:t>e</a:t>
            </a:r>
            <a:r>
              <a:rPr sz="900" b="1" spc="140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114" dirty="0">
                <a:latin typeface="FZLTZHB--B51-0"/>
                <a:cs typeface="FZLTZHB--B51-0"/>
              </a:rPr>
              <a:t>8</a:t>
            </a:r>
            <a:r>
              <a:rPr sz="900" b="1" spc="200" dirty="0">
                <a:latin typeface="FZLTZHB--B51-0"/>
                <a:cs typeface="FZLTZHB--B51-0"/>
              </a:rPr>
              <a:t>,</a:t>
            </a:r>
            <a:r>
              <a:rPr sz="900" b="1" spc="170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75" dirty="0">
                <a:latin typeface="FZLTZHB--B51-0"/>
                <a:cs typeface="FZLTZHB--B51-0"/>
              </a:rPr>
              <a:t>f</a:t>
            </a:r>
            <a:r>
              <a:rPr sz="900" b="1" spc="-100" dirty="0">
                <a:latin typeface="FZLTZHB--B51-0"/>
                <a:cs typeface="FZLTZHB--B51-0"/>
              </a:rPr>
              <a:t>d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-95" dirty="0">
                <a:latin typeface="FZLTZHB--B51-0"/>
                <a:cs typeface="FZLTZHB--B51-0"/>
              </a:rPr>
              <a:t>25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0" dirty="0">
                <a:latin typeface="FZLTZHB--B51-0"/>
                <a:cs typeface="FZLTZHB--B51-0"/>
              </a:rPr>
              <a:t>*</a:t>
            </a:r>
            <a:r>
              <a:rPr sz="900" b="1" spc="-50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r>
              <a:rPr sz="900" b="1" spc="95" dirty="0">
                <a:latin typeface="FZLTZHB--B51-0"/>
                <a:cs typeface="FZLTZHB--B51-0"/>
              </a:rPr>
              <a:t> </a:t>
            </a:r>
            <a:r>
              <a:rPr sz="900" b="1" spc="155" dirty="0">
                <a:latin typeface="FZLTZHB--B51-0"/>
                <a:cs typeface="FZLTZHB--B51-0"/>
              </a:rPr>
              <a:t>t</a:t>
            </a:r>
            <a:r>
              <a:rPr sz="900" b="1" spc="190" dirty="0">
                <a:latin typeface="FZLTZHB--B51-0"/>
                <a:cs typeface="FZLTZHB--B51-0"/>
              </a:rPr>
              <a:t>.</a:t>
            </a:r>
            <a:r>
              <a:rPr sz="900" b="1" spc="105" dirty="0">
                <a:latin typeface="FZLTZHB--B51-0"/>
                <a:cs typeface="FZLTZHB--B51-0"/>
              </a:rPr>
              <a:t>r</a:t>
            </a:r>
            <a:r>
              <a:rPr sz="900" b="1" spc="260" dirty="0">
                <a:latin typeface="FZLTZHB--B51-0"/>
                <a:cs typeface="FZLTZHB--B51-0"/>
              </a:rPr>
              <a:t>i</a:t>
            </a:r>
            <a:r>
              <a:rPr sz="900" b="1" spc="-105" dirty="0">
                <a:latin typeface="FZLTZHB--B51-0"/>
                <a:cs typeface="FZLTZHB--B51-0"/>
              </a:rPr>
              <a:t>g</a:t>
            </a:r>
            <a:r>
              <a:rPr sz="900" b="1" spc="-110" dirty="0">
                <a:latin typeface="FZLTZHB--B51-0"/>
                <a:cs typeface="FZLTZHB--B51-0"/>
              </a:rPr>
              <a:t>h</a:t>
            </a:r>
            <a:r>
              <a:rPr sz="900" b="1" spc="160" dirty="0">
                <a:latin typeface="FZLTZHB--B51-0"/>
                <a:cs typeface="FZLTZHB--B51-0"/>
              </a:rPr>
              <a:t>t</a:t>
            </a:r>
            <a:r>
              <a:rPr sz="900" b="1" spc="135" dirty="0">
                <a:latin typeface="FZLTZHB--B51-0"/>
                <a:cs typeface="FZLTZHB--B51-0"/>
              </a:rPr>
              <a:t>(</a:t>
            </a:r>
            <a:r>
              <a:rPr sz="900" b="1" spc="20" dirty="0">
                <a:latin typeface="FZLTZHB--B51-0"/>
                <a:cs typeface="FZLTZHB--B51-0"/>
              </a:rPr>
              <a:t>1</a:t>
            </a:r>
            <a:r>
              <a:rPr sz="900" b="1" spc="-95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6272" y="4657100"/>
            <a:ext cx="3422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spc="-100" dirty="0">
                <a:latin typeface="FZLTZHB--B51-0"/>
                <a:cs typeface="FZLTZHB--B51-0"/>
              </a:rPr>
              <a:t>5</a:t>
            </a:r>
            <a:r>
              <a:rPr sz="900" b="1" spc="-110" dirty="0">
                <a:latin typeface="FZLTZHB--B51-0"/>
                <a:cs typeface="FZLTZHB--B51-0"/>
              </a:rPr>
              <a:t>0</a:t>
            </a:r>
            <a:r>
              <a:rPr sz="900" b="1" spc="75" dirty="0">
                <a:latin typeface="FZLTZHB--B51-0"/>
                <a:cs typeface="FZLTZHB--B51-0"/>
              </a:rPr>
              <a:t>*</a:t>
            </a:r>
            <a:r>
              <a:rPr sz="900" b="1" spc="-55" dirty="0">
                <a:latin typeface="FZLTZHB--B51-0"/>
                <a:cs typeface="FZLTZHB--B51-0"/>
              </a:rPr>
              <a:t>s</a:t>
            </a:r>
            <a:r>
              <a:rPr sz="900" b="1" spc="135" dirty="0">
                <a:latin typeface="FZLTZHB--B51-0"/>
                <a:cs typeface="FZLTZHB--B51-0"/>
              </a:rPr>
              <a:t>)</a:t>
            </a:r>
            <a:endParaRPr sz="9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2883" y="2302361"/>
            <a:ext cx="515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玫瑰花绘制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ct val="100000"/>
              </a:lnSpc>
            </a:pPr>
            <a:r>
              <a:rPr dirty="0"/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6106" y="1603177"/>
            <a:ext cx="5509895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41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艺术之于编程，设计之于编程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艺术：思想优先，编程是手段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设计：想法和编程同等重要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工程：编程优先，思想次之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ct val="100000"/>
              </a:lnSpc>
            </a:pPr>
            <a:r>
              <a:rPr dirty="0"/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344" y="1603177"/>
            <a:ext cx="7868284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17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编程不重要，思想才重要！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认识自己：明确自己的目标，有自己的思想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想法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方式方法：编程只是手段，熟练之，未雨绸缪为思想服务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为谁编程：将自身发展与祖国发展相结合，创造真正价值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15" y="11818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15745" y="4568595"/>
            <a:ext cx="531177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冈仁波齐：每个人心中</a:t>
            </a:r>
            <a:r>
              <a:rPr sz="1600" b="1" spc="-10" dirty="0">
                <a:solidFill>
                  <a:srgbClr val="404040"/>
                </a:solidFill>
                <a:latin typeface="Heiti SC"/>
                <a:cs typeface="Heiti SC"/>
              </a:rPr>
              <a:t>都</a:t>
            </a: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有一</a:t>
            </a:r>
            <a:r>
              <a:rPr sz="1600" b="1" spc="-10" dirty="0">
                <a:solidFill>
                  <a:srgbClr val="404040"/>
                </a:solidFill>
                <a:latin typeface="Heiti SC"/>
                <a:cs typeface="Heiti SC"/>
              </a:rPr>
              <a:t>个</a:t>
            </a: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神圣</a:t>
            </a:r>
            <a:r>
              <a:rPr sz="1600" b="1" spc="-10" dirty="0">
                <a:solidFill>
                  <a:srgbClr val="404040"/>
                </a:solidFill>
                <a:latin typeface="Heiti SC"/>
                <a:cs typeface="Heiti SC"/>
              </a:rPr>
              <a:t>的</a:t>
            </a: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目标</a:t>
            </a:r>
            <a:r>
              <a:rPr sz="1600" b="1" spc="-10" dirty="0">
                <a:solidFill>
                  <a:srgbClr val="404040"/>
                </a:solidFill>
                <a:latin typeface="Heiti SC"/>
                <a:cs typeface="Heiti SC"/>
              </a:rPr>
              <a:t>，</a:t>
            </a: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你的</a:t>
            </a:r>
            <a:r>
              <a:rPr sz="1600" b="1" spc="-10" dirty="0">
                <a:solidFill>
                  <a:srgbClr val="404040"/>
                </a:solidFill>
                <a:latin typeface="Heiti SC"/>
                <a:cs typeface="Heiti SC"/>
              </a:rPr>
              <a:t>是</a:t>
            </a:r>
            <a:r>
              <a:rPr sz="1600" b="1" dirty="0">
                <a:solidFill>
                  <a:srgbClr val="404040"/>
                </a:solidFill>
                <a:latin typeface="Heiti SC"/>
                <a:cs typeface="Heiti SC"/>
              </a:rPr>
              <a:t>什么？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64058"/>
            <a:ext cx="9138321" cy="3912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从数据处理到人工智能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7008" y="1733258"/>
            <a:ext cx="8687435" cy="275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数据表示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数据清洗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数据统计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数据可</a:t>
            </a:r>
            <a:r>
              <a:rPr sz="2200" b="1" spc="-10" dirty="0">
                <a:solidFill>
                  <a:srgbClr val="006FC0"/>
                </a:solidFill>
                <a:latin typeface="Heiti SC"/>
                <a:cs typeface="Heiti SC"/>
              </a:rPr>
              <a:t>视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化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数据挖</a:t>
            </a:r>
            <a:r>
              <a:rPr sz="2200" b="1" spc="-10" dirty="0">
                <a:solidFill>
                  <a:srgbClr val="006FC0"/>
                </a:solidFill>
                <a:latin typeface="Heiti SC"/>
                <a:cs typeface="Heiti SC"/>
              </a:rPr>
              <a:t>掘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人工智能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数据表示：采用合适方式用程序表达数据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数据清理：数据归一化、数据转换、异常值处理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67246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数据统计：数据的概要理解，数量、分布、中位数等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从数据处理到人工智能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7008" y="1733258"/>
            <a:ext cx="8687435" cy="274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数据表示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数据清洗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数据统计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数据可</a:t>
            </a:r>
            <a:r>
              <a:rPr sz="2200" b="1" spc="-10" dirty="0">
                <a:solidFill>
                  <a:srgbClr val="006FC0"/>
                </a:solidFill>
                <a:latin typeface="Heiti SC"/>
                <a:cs typeface="Heiti SC"/>
              </a:rPr>
              <a:t>视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化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数据挖</a:t>
            </a:r>
            <a:r>
              <a:rPr sz="2200" b="1" spc="-10" dirty="0">
                <a:solidFill>
                  <a:srgbClr val="006FC0"/>
                </a:solidFill>
                <a:latin typeface="Heiti SC"/>
                <a:cs typeface="Heiti SC"/>
              </a:rPr>
              <a:t>掘</a:t>
            </a:r>
            <a:r>
              <a:rPr sz="2200" b="1" spc="2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200" b="1" spc="3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人工智能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20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数据可视化：直观展示数据内涵的方式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数据挖掘：从数据分析获得知识，产生数据外的价值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人工智能：数据</a:t>
            </a:r>
            <a:r>
              <a:rPr sz="2400" b="1" spc="459" dirty="0">
                <a:latin typeface="Arial"/>
                <a:cs typeface="Arial"/>
              </a:rPr>
              <a:t>/</a:t>
            </a:r>
            <a:r>
              <a:rPr sz="2400" b="1" dirty="0">
                <a:latin typeface="Heiti SC"/>
                <a:cs typeface="Heiti SC"/>
              </a:rPr>
              <a:t>语言</a:t>
            </a:r>
            <a:r>
              <a:rPr sz="2400" b="1" spc="465" dirty="0">
                <a:latin typeface="Arial"/>
                <a:cs typeface="Arial"/>
              </a:rPr>
              <a:t>/</a:t>
            </a:r>
            <a:r>
              <a:rPr sz="2400" b="1" dirty="0">
                <a:latin typeface="Heiti SC"/>
                <a:cs typeface="Heiti SC"/>
              </a:rPr>
              <a:t>图像</a:t>
            </a:r>
            <a:r>
              <a:rPr sz="2400" b="1" spc="465" dirty="0">
                <a:latin typeface="Arial"/>
                <a:cs typeface="Arial"/>
              </a:rPr>
              <a:t>/</a:t>
            </a:r>
            <a:r>
              <a:rPr sz="2400" b="1" dirty="0">
                <a:latin typeface="Heiti SC"/>
                <a:cs typeface="Heiti SC"/>
              </a:rPr>
              <a:t>视觉等方面深度分析与决策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0060" y="2032501"/>
            <a:ext cx="1188085" cy="1258570"/>
          </a:xfrm>
          <a:custGeom>
            <a:avLst/>
            <a:gdLst/>
            <a:ahLst/>
            <a:cxnLst/>
            <a:rect l="l" t="t" r="r" b="b"/>
            <a:pathLst>
              <a:path w="1188085" h="1258570">
                <a:moveTo>
                  <a:pt x="312077" y="896620"/>
                </a:moveTo>
                <a:lnTo>
                  <a:pt x="247722" y="919480"/>
                </a:lnTo>
                <a:lnTo>
                  <a:pt x="225880" y="925830"/>
                </a:lnTo>
                <a:lnTo>
                  <a:pt x="161500" y="948690"/>
                </a:lnTo>
                <a:lnTo>
                  <a:pt x="121191" y="966470"/>
                </a:lnTo>
                <a:lnTo>
                  <a:pt x="84518" y="988060"/>
                </a:lnTo>
                <a:lnTo>
                  <a:pt x="52805" y="1012190"/>
                </a:lnTo>
                <a:lnTo>
                  <a:pt x="27377" y="1043940"/>
                </a:lnTo>
                <a:lnTo>
                  <a:pt x="9559" y="1080770"/>
                </a:lnTo>
                <a:lnTo>
                  <a:pt x="676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30" y="1210310"/>
                </a:lnTo>
                <a:lnTo>
                  <a:pt x="26052" y="1234440"/>
                </a:lnTo>
                <a:lnTo>
                  <a:pt x="32432" y="1247140"/>
                </a:lnTo>
                <a:lnTo>
                  <a:pt x="39383" y="1258570"/>
                </a:lnTo>
                <a:lnTo>
                  <a:pt x="312077" y="1258570"/>
                </a:lnTo>
                <a:lnTo>
                  <a:pt x="312077" y="896620"/>
                </a:lnTo>
                <a:close/>
              </a:path>
              <a:path w="1188085" h="1258570">
                <a:moveTo>
                  <a:pt x="312077" y="580390"/>
                </a:moveTo>
                <a:lnTo>
                  <a:pt x="312077" y="624840"/>
                </a:lnTo>
                <a:lnTo>
                  <a:pt x="317081" y="628650"/>
                </a:lnTo>
                <a:lnTo>
                  <a:pt x="322085" y="629920"/>
                </a:lnTo>
                <a:lnTo>
                  <a:pt x="329655" y="638810"/>
                </a:lnTo>
                <a:lnTo>
                  <a:pt x="334496" y="648970"/>
                </a:lnTo>
                <a:lnTo>
                  <a:pt x="339712" y="659130"/>
                </a:lnTo>
                <a:lnTo>
                  <a:pt x="345433" y="669290"/>
                </a:lnTo>
                <a:lnTo>
                  <a:pt x="351786" y="680720"/>
                </a:lnTo>
                <a:lnTo>
                  <a:pt x="358903" y="693420"/>
                </a:lnTo>
                <a:lnTo>
                  <a:pt x="366911" y="706120"/>
                </a:lnTo>
                <a:lnTo>
                  <a:pt x="372399" y="716280"/>
                </a:lnTo>
                <a:lnTo>
                  <a:pt x="378409" y="726440"/>
                </a:lnTo>
                <a:lnTo>
                  <a:pt x="384874" y="737870"/>
                </a:lnTo>
                <a:lnTo>
                  <a:pt x="391729" y="748030"/>
                </a:lnTo>
                <a:lnTo>
                  <a:pt x="398908" y="759460"/>
                </a:lnTo>
                <a:lnTo>
                  <a:pt x="406346" y="769620"/>
                </a:lnTo>
                <a:lnTo>
                  <a:pt x="413978" y="781050"/>
                </a:lnTo>
                <a:lnTo>
                  <a:pt x="421737" y="792480"/>
                </a:lnTo>
                <a:lnTo>
                  <a:pt x="418552" y="803910"/>
                </a:lnTo>
                <a:lnTo>
                  <a:pt x="414379" y="815340"/>
                </a:lnTo>
                <a:lnTo>
                  <a:pt x="386207" y="855980"/>
                </a:lnTo>
                <a:lnTo>
                  <a:pt x="350791" y="881380"/>
                </a:lnTo>
                <a:lnTo>
                  <a:pt x="335839" y="887730"/>
                </a:lnTo>
                <a:lnTo>
                  <a:pt x="328333" y="891540"/>
                </a:lnTo>
                <a:lnTo>
                  <a:pt x="320827" y="894080"/>
                </a:lnTo>
                <a:lnTo>
                  <a:pt x="312077" y="896620"/>
                </a:lnTo>
                <a:lnTo>
                  <a:pt x="312077" y="1258570"/>
                </a:lnTo>
                <a:lnTo>
                  <a:pt x="593522" y="1258570"/>
                </a:lnTo>
                <a:lnTo>
                  <a:pt x="593522" y="1214120"/>
                </a:lnTo>
                <a:lnTo>
                  <a:pt x="584771" y="1212850"/>
                </a:lnTo>
                <a:lnTo>
                  <a:pt x="578510" y="1205230"/>
                </a:lnTo>
                <a:lnTo>
                  <a:pt x="578510" y="1186180"/>
                </a:lnTo>
                <a:lnTo>
                  <a:pt x="584771" y="1178560"/>
                </a:lnTo>
                <a:lnTo>
                  <a:pt x="593522" y="1178560"/>
                </a:lnTo>
                <a:lnTo>
                  <a:pt x="593522" y="1165860"/>
                </a:lnTo>
                <a:lnTo>
                  <a:pt x="584771" y="1164590"/>
                </a:lnTo>
                <a:lnTo>
                  <a:pt x="578510" y="1156970"/>
                </a:lnTo>
                <a:lnTo>
                  <a:pt x="578510" y="1137920"/>
                </a:lnTo>
                <a:lnTo>
                  <a:pt x="584771" y="1129030"/>
                </a:lnTo>
                <a:lnTo>
                  <a:pt x="593522" y="1129030"/>
                </a:lnTo>
                <a:lnTo>
                  <a:pt x="593522" y="1109980"/>
                </a:lnTo>
                <a:lnTo>
                  <a:pt x="555282" y="1096010"/>
                </a:lnTo>
                <a:lnTo>
                  <a:pt x="519962" y="1078230"/>
                </a:lnTo>
                <a:lnTo>
                  <a:pt x="486769" y="1056640"/>
                </a:lnTo>
                <a:lnTo>
                  <a:pt x="444443" y="1018540"/>
                </a:lnTo>
                <a:lnTo>
                  <a:pt x="413117" y="982980"/>
                </a:lnTo>
                <a:lnTo>
                  <a:pt x="391991" y="953770"/>
                </a:lnTo>
                <a:lnTo>
                  <a:pt x="381267" y="938530"/>
                </a:lnTo>
                <a:lnTo>
                  <a:pt x="370397" y="922020"/>
                </a:lnTo>
                <a:lnTo>
                  <a:pt x="381987" y="916940"/>
                </a:lnTo>
                <a:lnTo>
                  <a:pt x="392871" y="910590"/>
                </a:lnTo>
                <a:lnTo>
                  <a:pt x="421938" y="885190"/>
                </a:lnTo>
                <a:lnTo>
                  <a:pt x="447001" y="855980"/>
                </a:lnTo>
                <a:lnTo>
                  <a:pt x="462355" y="834390"/>
                </a:lnTo>
                <a:lnTo>
                  <a:pt x="469822" y="824230"/>
                </a:lnTo>
                <a:lnTo>
                  <a:pt x="592997" y="824230"/>
                </a:lnTo>
                <a:lnTo>
                  <a:pt x="592369" y="769620"/>
                </a:lnTo>
                <a:lnTo>
                  <a:pt x="551964" y="769620"/>
                </a:lnTo>
                <a:lnTo>
                  <a:pt x="538790" y="767080"/>
                </a:lnTo>
                <a:lnTo>
                  <a:pt x="501585" y="745490"/>
                </a:lnTo>
                <a:lnTo>
                  <a:pt x="476074" y="703580"/>
                </a:lnTo>
                <a:lnTo>
                  <a:pt x="474296" y="690880"/>
                </a:lnTo>
                <a:lnTo>
                  <a:pt x="474446" y="678180"/>
                </a:lnTo>
                <a:lnTo>
                  <a:pt x="504397" y="643890"/>
                </a:lnTo>
                <a:lnTo>
                  <a:pt x="545491" y="628650"/>
                </a:lnTo>
                <a:lnTo>
                  <a:pt x="593522" y="623570"/>
                </a:lnTo>
                <a:lnTo>
                  <a:pt x="593522" y="622300"/>
                </a:lnTo>
                <a:lnTo>
                  <a:pt x="427971" y="622300"/>
                </a:lnTo>
                <a:lnTo>
                  <a:pt x="418971" y="619760"/>
                </a:lnTo>
                <a:lnTo>
                  <a:pt x="410753" y="614680"/>
                </a:lnTo>
                <a:lnTo>
                  <a:pt x="403290" y="607060"/>
                </a:lnTo>
                <a:lnTo>
                  <a:pt x="396553" y="596900"/>
                </a:lnTo>
                <a:lnTo>
                  <a:pt x="332350" y="596900"/>
                </a:lnTo>
                <a:lnTo>
                  <a:pt x="321650" y="589280"/>
                </a:lnTo>
                <a:lnTo>
                  <a:pt x="312077" y="580390"/>
                </a:lnTo>
                <a:close/>
              </a:path>
              <a:path w="1188085" h="1258570">
                <a:moveTo>
                  <a:pt x="774124" y="815340"/>
                </a:moveTo>
                <a:lnTo>
                  <a:pt x="733245" y="815340"/>
                </a:lnTo>
                <a:lnTo>
                  <a:pt x="738023" y="828040"/>
                </a:lnTo>
                <a:lnTo>
                  <a:pt x="756130" y="864870"/>
                </a:lnTo>
                <a:lnTo>
                  <a:pt x="780232" y="895350"/>
                </a:lnTo>
                <a:lnTo>
                  <a:pt x="822439" y="923290"/>
                </a:lnTo>
                <a:lnTo>
                  <a:pt x="810807" y="937260"/>
                </a:lnTo>
                <a:lnTo>
                  <a:pt x="799515" y="951230"/>
                </a:lnTo>
                <a:lnTo>
                  <a:pt x="788510" y="965200"/>
                </a:lnTo>
                <a:lnTo>
                  <a:pt x="777738" y="976630"/>
                </a:lnTo>
                <a:lnTo>
                  <a:pt x="725513" y="1031240"/>
                </a:lnTo>
                <a:lnTo>
                  <a:pt x="693557" y="1056640"/>
                </a:lnTo>
                <a:lnTo>
                  <a:pt x="659372" y="1079500"/>
                </a:lnTo>
                <a:lnTo>
                  <a:pt x="621514" y="1098550"/>
                </a:lnTo>
                <a:lnTo>
                  <a:pt x="593522" y="1109980"/>
                </a:lnTo>
                <a:lnTo>
                  <a:pt x="593522" y="1129030"/>
                </a:lnTo>
                <a:lnTo>
                  <a:pt x="604787" y="1129030"/>
                </a:lnTo>
                <a:lnTo>
                  <a:pt x="612280" y="1136650"/>
                </a:lnTo>
                <a:lnTo>
                  <a:pt x="612280" y="1156970"/>
                </a:lnTo>
                <a:lnTo>
                  <a:pt x="604787" y="1165860"/>
                </a:lnTo>
                <a:lnTo>
                  <a:pt x="593522" y="1165860"/>
                </a:lnTo>
                <a:lnTo>
                  <a:pt x="593522" y="1178560"/>
                </a:lnTo>
                <a:lnTo>
                  <a:pt x="604787" y="1178560"/>
                </a:lnTo>
                <a:lnTo>
                  <a:pt x="612280" y="1184910"/>
                </a:lnTo>
                <a:lnTo>
                  <a:pt x="612280" y="1205230"/>
                </a:lnTo>
                <a:lnTo>
                  <a:pt x="604787" y="1214120"/>
                </a:lnTo>
                <a:lnTo>
                  <a:pt x="593522" y="1214120"/>
                </a:lnTo>
                <a:lnTo>
                  <a:pt x="593522" y="1258570"/>
                </a:lnTo>
                <a:lnTo>
                  <a:pt x="876224" y="1258570"/>
                </a:lnTo>
                <a:lnTo>
                  <a:pt x="875987" y="897890"/>
                </a:lnTo>
                <a:lnTo>
                  <a:pt x="866950" y="894080"/>
                </a:lnTo>
                <a:lnTo>
                  <a:pt x="855848" y="890270"/>
                </a:lnTo>
                <a:lnTo>
                  <a:pt x="840682" y="882650"/>
                </a:lnTo>
                <a:lnTo>
                  <a:pt x="827185" y="876300"/>
                </a:lnTo>
                <a:lnTo>
                  <a:pt x="815201" y="867410"/>
                </a:lnTo>
                <a:lnTo>
                  <a:pt x="804658" y="859790"/>
                </a:lnTo>
                <a:lnTo>
                  <a:pt x="795484" y="849630"/>
                </a:lnTo>
                <a:lnTo>
                  <a:pt x="787606" y="839470"/>
                </a:lnTo>
                <a:lnTo>
                  <a:pt x="780952" y="829310"/>
                </a:lnTo>
                <a:lnTo>
                  <a:pt x="775451" y="819150"/>
                </a:lnTo>
                <a:lnTo>
                  <a:pt x="774124" y="815340"/>
                </a:lnTo>
                <a:close/>
              </a:path>
              <a:path w="1188085" h="1258570">
                <a:moveTo>
                  <a:pt x="876224" y="897890"/>
                </a:moveTo>
                <a:lnTo>
                  <a:pt x="876224" y="1258570"/>
                </a:lnTo>
                <a:lnTo>
                  <a:pt x="1153745" y="1248410"/>
                </a:lnTo>
                <a:lnTo>
                  <a:pt x="1171285" y="1211580"/>
                </a:lnTo>
                <a:lnTo>
                  <a:pt x="1185281" y="1164590"/>
                </a:lnTo>
                <a:lnTo>
                  <a:pt x="1187691" y="1140460"/>
                </a:lnTo>
                <a:lnTo>
                  <a:pt x="1187100" y="1116330"/>
                </a:lnTo>
                <a:lnTo>
                  <a:pt x="1178363" y="1074420"/>
                </a:lnTo>
                <a:lnTo>
                  <a:pt x="1160661" y="1038860"/>
                </a:lnTo>
                <a:lnTo>
                  <a:pt x="1135323" y="1009650"/>
                </a:lnTo>
                <a:lnTo>
                  <a:pt x="1103676" y="985520"/>
                </a:lnTo>
                <a:lnTo>
                  <a:pt x="1067050" y="966470"/>
                </a:lnTo>
                <a:lnTo>
                  <a:pt x="1026772" y="948690"/>
                </a:lnTo>
                <a:lnTo>
                  <a:pt x="984171" y="933450"/>
                </a:lnTo>
                <a:lnTo>
                  <a:pt x="962415" y="927100"/>
                </a:lnTo>
                <a:lnTo>
                  <a:pt x="940576" y="919480"/>
                </a:lnTo>
                <a:lnTo>
                  <a:pt x="918820" y="913130"/>
                </a:lnTo>
                <a:lnTo>
                  <a:pt x="876224" y="897890"/>
                </a:lnTo>
                <a:close/>
              </a:path>
              <a:path w="1188085" h="1258570">
                <a:moveTo>
                  <a:pt x="592997" y="824230"/>
                </a:moveTo>
                <a:lnTo>
                  <a:pt x="469822" y="824230"/>
                </a:lnTo>
                <a:lnTo>
                  <a:pt x="506806" y="847090"/>
                </a:lnTo>
                <a:lnTo>
                  <a:pt x="519072" y="852170"/>
                </a:lnTo>
                <a:lnTo>
                  <a:pt x="542999" y="862330"/>
                </a:lnTo>
                <a:lnTo>
                  <a:pt x="554486" y="866140"/>
                </a:lnTo>
                <a:lnTo>
                  <a:pt x="565542" y="868680"/>
                </a:lnTo>
                <a:lnTo>
                  <a:pt x="576081" y="869950"/>
                </a:lnTo>
                <a:lnTo>
                  <a:pt x="593522" y="869950"/>
                </a:lnTo>
                <a:lnTo>
                  <a:pt x="592997" y="824230"/>
                </a:lnTo>
                <a:close/>
              </a:path>
              <a:path w="1188085" h="1258570">
                <a:moveTo>
                  <a:pt x="594779" y="750570"/>
                </a:moveTo>
                <a:lnTo>
                  <a:pt x="593522" y="750570"/>
                </a:lnTo>
                <a:lnTo>
                  <a:pt x="593522" y="869950"/>
                </a:lnTo>
                <a:lnTo>
                  <a:pt x="614177" y="869950"/>
                </a:lnTo>
                <a:lnTo>
                  <a:pt x="635924" y="864870"/>
                </a:lnTo>
                <a:lnTo>
                  <a:pt x="695968" y="839470"/>
                </a:lnTo>
                <a:lnTo>
                  <a:pt x="733245" y="815340"/>
                </a:lnTo>
                <a:lnTo>
                  <a:pt x="774124" y="815340"/>
                </a:lnTo>
                <a:lnTo>
                  <a:pt x="771029" y="806450"/>
                </a:lnTo>
                <a:lnTo>
                  <a:pt x="767615" y="795020"/>
                </a:lnTo>
                <a:lnTo>
                  <a:pt x="765136" y="782320"/>
                </a:lnTo>
                <a:lnTo>
                  <a:pt x="773596" y="773430"/>
                </a:lnTo>
                <a:lnTo>
                  <a:pt x="777125" y="769620"/>
                </a:lnTo>
                <a:lnTo>
                  <a:pt x="635812" y="769620"/>
                </a:lnTo>
                <a:lnTo>
                  <a:pt x="625098" y="767080"/>
                </a:lnTo>
                <a:lnTo>
                  <a:pt x="615153" y="759460"/>
                </a:lnTo>
                <a:lnTo>
                  <a:pt x="605280" y="753110"/>
                </a:lnTo>
                <a:lnTo>
                  <a:pt x="594779" y="750570"/>
                </a:lnTo>
                <a:close/>
              </a:path>
              <a:path w="1188085" h="1258570">
                <a:moveTo>
                  <a:pt x="592151" y="750570"/>
                </a:moveTo>
                <a:lnTo>
                  <a:pt x="582456" y="753110"/>
                </a:lnTo>
                <a:lnTo>
                  <a:pt x="573035" y="759460"/>
                </a:lnTo>
                <a:lnTo>
                  <a:pt x="563126" y="765810"/>
                </a:lnTo>
                <a:lnTo>
                  <a:pt x="551964" y="769620"/>
                </a:lnTo>
                <a:lnTo>
                  <a:pt x="592369" y="769620"/>
                </a:lnTo>
                <a:lnTo>
                  <a:pt x="592151" y="750570"/>
                </a:lnTo>
                <a:close/>
              </a:path>
              <a:path w="1188085" h="1258570">
                <a:moveTo>
                  <a:pt x="641140" y="579120"/>
                </a:moveTo>
                <a:lnTo>
                  <a:pt x="610400" y="579120"/>
                </a:lnTo>
                <a:lnTo>
                  <a:pt x="593522" y="581660"/>
                </a:lnTo>
                <a:lnTo>
                  <a:pt x="606978" y="624840"/>
                </a:lnTo>
                <a:lnTo>
                  <a:pt x="622932" y="626110"/>
                </a:lnTo>
                <a:lnTo>
                  <a:pt x="638334" y="628650"/>
                </a:lnTo>
                <a:lnTo>
                  <a:pt x="678549" y="643890"/>
                </a:lnTo>
                <a:lnTo>
                  <a:pt x="708213" y="683260"/>
                </a:lnTo>
                <a:lnTo>
                  <a:pt x="709569" y="697230"/>
                </a:lnTo>
                <a:lnTo>
                  <a:pt x="707716" y="707390"/>
                </a:lnTo>
                <a:lnTo>
                  <a:pt x="680583" y="748030"/>
                </a:lnTo>
                <a:lnTo>
                  <a:pt x="635812" y="769620"/>
                </a:lnTo>
                <a:lnTo>
                  <a:pt x="777125" y="769620"/>
                </a:lnTo>
                <a:lnTo>
                  <a:pt x="804780" y="734060"/>
                </a:lnTo>
                <a:lnTo>
                  <a:pt x="824263" y="699770"/>
                </a:lnTo>
                <a:lnTo>
                  <a:pt x="829801" y="688340"/>
                </a:lnTo>
                <a:lnTo>
                  <a:pt x="849437" y="655320"/>
                </a:lnTo>
                <a:lnTo>
                  <a:pt x="861212" y="632460"/>
                </a:lnTo>
                <a:lnTo>
                  <a:pt x="876224" y="624840"/>
                </a:lnTo>
                <a:lnTo>
                  <a:pt x="876099" y="622300"/>
                </a:lnTo>
                <a:lnTo>
                  <a:pt x="753505" y="622300"/>
                </a:lnTo>
                <a:lnTo>
                  <a:pt x="744500" y="621030"/>
                </a:lnTo>
                <a:lnTo>
                  <a:pt x="734873" y="615950"/>
                </a:lnTo>
                <a:lnTo>
                  <a:pt x="733628" y="613410"/>
                </a:lnTo>
                <a:lnTo>
                  <a:pt x="731126" y="612140"/>
                </a:lnTo>
                <a:lnTo>
                  <a:pt x="726792" y="609600"/>
                </a:lnTo>
                <a:lnTo>
                  <a:pt x="719140" y="603250"/>
                </a:lnTo>
                <a:lnTo>
                  <a:pt x="710656" y="598170"/>
                </a:lnTo>
                <a:lnTo>
                  <a:pt x="667989" y="582930"/>
                </a:lnTo>
                <a:lnTo>
                  <a:pt x="655041" y="580390"/>
                </a:lnTo>
                <a:lnTo>
                  <a:pt x="641140" y="579120"/>
                </a:lnTo>
                <a:close/>
              </a:path>
              <a:path w="1188085" h="1258570">
                <a:moveTo>
                  <a:pt x="311163" y="163830"/>
                </a:moveTo>
                <a:lnTo>
                  <a:pt x="306140" y="176530"/>
                </a:lnTo>
                <a:lnTo>
                  <a:pt x="301437" y="187960"/>
                </a:lnTo>
                <a:lnTo>
                  <a:pt x="297045" y="199390"/>
                </a:lnTo>
                <a:lnTo>
                  <a:pt x="292956" y="212090"/>
                </a:lnTo>
                <a:lnTo>
                  <a:pt x="289160" y="224790"/>
                </a:lnTo>
                <a:lnTo>
                  <a:pt x="285650" y="236220"/>
                </a:lnTo>
                <a:lnTo>
                  <a:pt x="276736" y="274320"/>
                </a:lnTo>
                <a:lnTo>
                  <a:pt x="270066" y="312420"/>
                </a:lnTo>
                <a:lnTo>
                  <a:pt x="265400" y="350520"/>
                </a:lnTo>
                <a:lnTo>
                  <a:pt x="263284" y="374650"/>
                </a:lnTo>
                <a:lnTo>
                  <a:pt x="260031" y="381000"/>
                </a:lnTo>
                <a:lnTo>
                  <a:pt x="245721" y="427990"/>
                </a:lnTo>
                <a:lnTo>
                  <a:pt x="241528" y="471170"/>
                </a:lnTo>
                <a:lnTo>
                  <a:pt x="241844" y="481330"/>
                </a:lnTo>
                <a:lnTo>
                  <a:pt x="247186" y="519430"/>
                </a:lnTo>
                <a:lnTo>
                  <a:pt x="257773" y="556260"/>
                </a:lnTo>
                <a:lnTo>
                  <a:pt x="283235" y="600710"/>
                </a:lnTo>
                <a:lnTo>
                  <a:pt x="312077" y="624840"/>
                </a:lnTo>
                <a:lnTo>
                  <a:pt x="310946" y="579120"/>
                </a:lnTo>
                <a:lnTo>
                  <a:pt x="304665" y="570230"/>
                </a:lnTo>
                <a:lnTo>
                  <a:pt x="298994" y="561340"/>
                </a:lnTo>
                <a:lnTo>
                  <a:pt x="282809" y="515620"/>
                </a:lnTo>
                <a:lnTo>
                  <a:pt x="277998" y="469900"/>
                </a:lnTo>
                <a:lnTo>
                  <a:pt x="277967" y="464820"/>
                </a:lnTo>
                <a:lnTo>
                  <a:pt x="278677" y="452120"/>
                </a:lnTo>
                <a:lnTo>
                  <a:pt x="285731" y="412750"/>
                </a:lnTo>
                <a:lnTo>
                  <a:pt x="304309" y="375920"/>
                </a:lnTo>
                <a:lnTo>
                  <a:pt x="312077" y="370840"/>
                </a:lnTo>
                <a:lnTo>
                  <a:pt x="311163" y="163830"/>
                </a:lnTo>
                <a:close/>
              </a:path>
              <a:path w="1188085" h="1258570">
                <a:moveTo>
                  <a:pt x="565698" y="577850"/>
                </a:moveTo>
                <a:lnTo>
                  <a:pt x="550393" y="577850"/>
                </a:lnTo>
                <a:lnTo>
                  <a:pt x="522754" y="580390"/>
                </a:lnTo>
                <a:lnTo>
                  <a:pt x="510371" y="584200"/>
                </a:lnTo>
                <a:lnTo>
                  <a:pt x="498913" y="586740"/>
                </a:lnTo>
                <a:lnTo>
                  <a:pt x="461861" y="605790"/>
                </a:lnTo>
                <a:lnTo>
                  <a:pt x="454673" y="610870"/>
                </a:lnTo>
                <a:lnTo>
                  <a:pt x="452171" y="612140"/>
                </a:lnTo>
                <a:lnTo>
                  <a:pt x="448424" y="615950"/>
                </a:lnTo>
                <a:lnTo>
                  <a:pt x="437779" y="621030"/>
                </a:lnTo>
                <a:lnTo>
                  <a:pt x="427971" y="622300"/>
                </a:lnTo>
                <a:lnTo>
                  <a:pt x="593522" y="622300"/>
                </a:lnTo>
                <a:lnTo>
                  <a:pt x="593522" y="581660"/>
                </a:lnTo>
                <a:lnTo>
                  <a:pt x="582024" y="580390"/>
                </a:lnTo>
                <a:lnTo>
                  <a:pt x="565698" y="577850"/>
                </a:lnTo>
                <a:close/>
              </a:path>
              <a:path w="1188085" h="1258570">
                <a:moveTo>
                  <a:pt x="652349" y="0"/>
                </a:moveTo>
                <a:lnTo>
                  <a:pt x="633423" y="0"/>
                </a:lnTo>
                <a:lnTo>
                  <a:pt x="613816" y="1270"/>
                </a:lnTo>
                <a:lnTo>
                  <a:pt x="593522" y="3810"/>
                </a:lnTo>
                <a:lnTo>
                  <a:pt x="593522" y="278130"/>
                </a:lnTo>
                <a:lnTo>
                  <a:pt x="613309" y="290830"/>
                </a:lnTo>
                <a:lnTo>
                  <a:pt x="633089" y="304800"/>
                </a:lnTo>
                <a:lnTo>
                  <a:pt x="643068" y="312420"/>
                </a:lnTo>
                <a:lnTo>
                  <a:pt x="663386" y="325120"/>
                </a:lnTo>
                <a:lnTo>
                  <a:pt x="673799" y="332740"/>
                </a:lnTo>
                <a:lnTo>
                  <a:pt x="684429" y="339090"/>
                </a:lnTo>
                <a:lnTo>
                  <a:pt x="695314" y="344170"/>
                </a:lnTo>
                <a:lnTo>
                  <a:pt x="706489" y="350520"/>
                </a:lnTo>
                <a:lnTo>
                  <a:pt x="742125" y="365760"/>
                </a:lnTo>
                <a:lnTo>
                  <a:pt x="781695" y="377190"/>
                </a:lnTo>
                <a:lnTo>
                  <a:pt x="826186" y="382270"/>
                </a:lnTo>
                <a:lnTo>
                  <a:pt x="825827" y="398780"/>
                </a:lnTo>
                <a:lnTo>
                  <a:pt x="822575" y="452120"/>
                </a:lnTo>
                <a:lnTo>
                  <a:pt x="815742" y="505460"/>
                </a:lnTo>
                <a:lnTo>
                  <a:pt x="804923" y="554990"/>
                </a:lnTo>
                <a:lnTo>
                  <a:pt x="789712" y="594360"/>
                </a:lnTo>
                <a:lnTo>
                  <a:pt x="761902" y="621030"/>
                </a:lnTo>
                <a:lnTo>
                  <a:pt x="753505" y="622300"/>
                </a:lnTo>
                <a:lnTo>
                  <a:pt x="876099" y="622300"/>
                </a:lnTo>
                <a:lnTo>
                  <a:pt x="874667" y="593090"/>
                </a:lnTo>
                <a:lnTo>
                  <a:pt x="854980" y="593090"/>
                </a:lnTo>
                <a:lnTo>
                  <a:pt x="844140" y="590550"/>
                </a:lnTo>
                <a:lnTo>
                  <a:pt x="841641" y="544830"/>
                </a:lnTo>
                <a:lnTo>
                  <a:pt x="840965" y="515620"/>
                </a:lnTo>
                <a:lnTo>
                  <a:pt x="841064" y="490220"/>
                </a:lnTo>
                <a:lnTo>
                  <a:pt x="843450" y="444500"/>
                </a:lnTo>
                <a:lnTo>
                  <a:pt x="850904" y="397510"/>
                </a:lnTo>
                <a:lnTo>
                  <a:pt x="876224" y="368300"/>
                </a:lnTo>
                <a:lnTo>
                  <a:pt x="876224" y="173990"/>
                </a:lnTo>
                <a:lnTo>
                  <a:pt x="858954" y="138430"/>
                </a:lnTo>
                <a:lnTo>
                  <a:pt x="828712" y="91440"/>
                </a:lnTo>
                <a:lnTo>
                  <a:pt x="793108" y="54610"/>
                </a:lnTo>
                <a:lnTo>
                  <a:pt x="751964" y="25400"/>
                </a:lnTo>
                <a:lnTo>
                  <a:pt x="705104" y="7620"/>
                </a:lnTo>
                <a:lnTo>
                  <a:pt x="670599" y="1270"/>
                </a:lnTo>
                <a:lnTo>
                  <a:pt x="652349" y="0"/>
                </a:lnTo>
                <a:close/>
              </a:path>
              <a:path w="1188085" h="1258570">
                <a:moveTo>
                  <a:pt x="876224" y="173990"/>
                </a:moveTo>
                <a:lnTo>
                  <a:pt x="882080" y="372110"/>
                </a:lnTo>
                <a:lnTo>
                  <a:pt x="888696" y="381000"/>
                </a:lnTo>
                <a:lnTo>
                  <a:pt x="895450" y="393700"/>
                </a:lnTo>
                <a:lnTo>
                  <a:pt x="907790" y="435610"/>
                </a:lnTo>
                <a:lnTo>
                  <a:pt x="910230" y="462280"/>
                </a:lnTo>
                <a:lnTo>
                  <a:pt x="910212" y="474980"/>
                </a:lnTo>
                <a:lnTo>
                  <a:pt x="905427" y="514350"/>
                </a:lnTo>
                <a:lnTo>
                  <a:pt x="888695" y="560070"/>
                </a:lnTo>
                <a:lnTo>
                  <a:pt x="876224" y="579120"/>
                </a:lnTo>
                <a:lnTo>
                  <a:pt x="883260" y="621030"/>
                </a:lnTo>
                <a:lnTo>
                  <a:pt x="910882" y="591820"/>
                </a:lnTo>
                <a:lnTo>
                  <a:pt x="931814" y="549910"/>
                </a:lnTo>
                <a:lnTo>
                  <a:pt x="943083" y="508000"/>
                </a:lnTo>
                <a:lnTo>
                  <a:pt x="945573" y="474980"/>
                </a:lnTo>
                <a:lnTo>
                  <a:pt x="945455" y="462280"/>
                </a:lnTo>
                <a:lnTo>
                  <a:pt x="940418" y="419100"/>
                </a:lnTo>
                <a:lnTo>
                  <a:pt x="924493" y="370840"/>
                </a:lnTo>
                <a:lnTo>
                  <a:pt x="922746" y="356870"/>
                </a:lnTo>
                <a:lnTo>
                  <a:pt x="920829" y="342900"/>
                </a:lnTo>
                <a:lnTo>
                  <a:pt x="918744" y="328930"/>
                </a:lnTo>
                <a:lnTo>
                  <a:pt x="916488" y="316230"/>
                </a:lnTo>
                <a:lnTo>
                  <a:pt x="914064" y="302260"/>
                </a:lnTo>
                <a:lnTo>
                  <a:pt x="911470" y="289560"/>
                </a:lnTo>
                <a:lnTo>
                  <a:pt x="908706" y="276860"/>
                </a:lnTo>
                <a:lnTo>
                  <a:pt x="905774" y="264160"/>
                </a:lnTo>
                <a:lnTo>
                  <a:pt x="902672" y="252730"/>
                </a:lnTo>
                <a:lnTo>
                  <a:pt x="899401" y="240030"/>
                </a:lnTo>
                <a:lnTo>
                  <a:pt x="884626" y="194310"/>
                </a:lnTo>
                <a:lnTo>
                  <a:pt x="880509" y="184150"/>
                </a:lnTo>
                <a:lnTo>
                  <a:pt x="876224" y="173990"/>
                </a:lnTo>
                <a:close/>
              </a:path>
              <a:path w="1188085" h="1258570">
                <a:moveTo>
                  <a:pt x="583893" y="5080"/>
                </a:moveTo>
                <a:lnTo>
                  <a:pt x="573115" y="7620"/>
                </a:lnTo>
                <a:lnTo>
                  <a:pt x="561153" y="10160"/>
                </a:lnTo>
                <a:lnTo>
                  <a:pt x="547561" y="12700"/>
                </a:lnTo>
                <a:lnTo>
                  <a:pt x="531890" y="16510"/>
                </a:lnTo>
                <a:lnTo>
                  <a:pt x="508442" y="21590"/>
                </a:lnTo>
                <a:lnTo>
                  <a:pt x="495538" y="24130"/>
                </a:lnTo>
                <a:lnTo>
                  <a:pt x="481276" y="27940"/>
                </a:lnTo>
                <a:lnTo>
                  <a:pt x="440244" y="35560"/>
                </a:lnTo>
                <a:lnTo>
                  <a:pt x="404456" y="52070"/>
                </a:lnTo>
                <a:lnTo>
                  <a:pt x="373540" y="74930"/>
                </a:lnTo>
                <a:lnTo>
                  <a:pt x="347123" y="104140"/>
                </a:lnTo>
                <a:lnTo>
                  <a:pt x="324831" y="137160"/>
                </a:lnTo>
                <a:lnTo>
                  <a:pt x="312077" y="162560"/>
                </a:lnTo>
                <a:lnTo>
                  <a:pt x="316854" y="370840"/>
                </a:lnTo>
                <a:lnTo>
                  <a:pt x="323945" y="374650"/>
                </a:lnTo>
                <a:lnTo>
                  <a:pt x="330682" y="382270"/>
                </a:lnTo>
                <a:lnTo>
                  <a:pt x="343661" y="426720"/>
                </a:lnTo>
                <a:lnTo>
                  <a:pt x="346451" y="464820"/>
                </a:lnTo>
                <a:lnTo>
                  <a:pt x="346541" y="482600"/>
                </a:lnTo>
                <a:lnTo>
                  <a:pt x="346415" y="487680"/>
                </a:lnTo>
                <a:lnTo>
                  <a:pt x="342708" y="537210"/>
                </a:lnTo>
                <a:lnTo>
                  <a:pt x="335606" y="581660"/>
                </a:lnTo>
                <a:lnTo>
                  <a:pt x="332350" y="596900"/>
                </a:lnTo>
                <a:lnTo>
                  <a:pt x="396553" y="596900"/>
                </a:lnTo>
                <a:lnTo>
                  <a:pt x="380435" y="553720"/>
                </a:lnTo>
                <a:lnTo>
                  <a:pt x="369883" y="497840"/>
                </a:lnTo>
                <a:lnTo>
                  <a:pt x="365576" y="457200"/>
                </a:lnTo>
                <a:lnTo>
                  <a:pt x="363199" y="416560"/>
                </a:lnTo>
                <a:lnTo>
                  <a:pt x="362648" y="394970"/>
                </a:lnTo>
                <a:lnTo>
                  <a:pt x="362773" y="360680"/>
                </a:lnTo>
                <a:lnTo>
                  <a:pt x="365467" y="318770"/>
                </a:lnTo>
                <a:lnTo>
                  <a:pt x="378202" y="270510"/>
                </a:lnTo>
                <a:lnTo>
                  <a:pt x="396811" y="234950"/>
                </a:lnTo>
                <a:lnTo>
                  <a:pt x="444956" y="217170"/>
                </a:lnTo>
                <a:lnTo>
                  <a:pt x="591372" y="217170"/>
                </a:lnTo>
                <a:lnTo>
                  <a:pt x="583893" y="5080"/>
                </a:lnTo>
                <a:close/>
              </a:path>
              <a:path w="1188085" h="1258570">
                <a:moveTo>
                  <a:pt x="874107" y="581660"/>
                </a:moveTo>
                <a:lnTo>
                  <a:pt x="865068" y="589280"/>
                </a:lnTo>
                <a:lnTo>
                  <a:pt x="854980" y="593090"/>
                </a:lnTo>
                <a:lnTo>
                  <a:pt x="874667" y="593090"/>
                </a:lnTo>
                <a:lnTo>
                  <a:pt x="874107" y="581660"/>
                </a:lnTo>
                <a:close/>
              </a:path>
              <a:path w="1188085" h="1258570">
                <a:moveTo>
                  <a:pt x="591372" y="217170"/>
                </a:moveTo>
                <a:lnTo>
                  <a:pt x="444956" y="217170"/>
                </a:lnTo>
                <a:lnTo>
                  <a:pt x="470570" y="219710"/>
                </a:lnTo>
                <a:lnTo>
                  <a:pt x="498476" y="227330"/>
                </a:lnTo>
                <a:lnTo>
                  <a:pt x="539362" y="243840"/>
                </a:lnTo>
                <a:lnTo>
                  <a:pt x="593522" y="278130"/>
                </a:lnTo>
                <a:lnTo>
                  <a:pt x="591372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86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从数据处理到人工智能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63110" y="1557966"/>
            <a:ext cx="3570604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库之数据分析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库之数据可视化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库之文本处理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库之机器学习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53057" y="3451394"/>
            <a:ext cx="875360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7027" y="1996962"/>
            <a:ext cx="38696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第</a:t>
            </a:r>
            <a:r>
              <a:rPr sz="4400" spc="130" dirty="0">
                <a:latin typeface="Microsoft Sans Serif"/>
                <a:cs typeface="Microsoft Sans Serif"/>
              </a:rPr>
              <a:t>9</a:t>
            </a:r>
            <a:r>
              <a:rPr sz="4400" spc="-5" dirty="0">
                <a:latin typeface="Arial Unicode MS"/>
                <a:cs typeface="Arial Unicode MS"/>
              </a:rPr>
              <a:t>章</a:t>
            </a:r>
            <a:r>
              <a:rPr sz="4400" spc="75" dirty="0">
                <a:latin typeface="Arial Unicode MS"/>
                <a:cs typeface="Arial Unicode MS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课程导学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25" y="694425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Microsoft Sans Serif"/>
                <a:cs typeface="Microsoft Sans Serif"/>
              </a:rPr>
              <a:t>tho</a:t>
            </a:r>
            <a:r>
              <a:rPr sz="2400" spc="190" dirty="0">
                <a:solidFill>
                  <a:srgbClr val="1C85EE"/>
                </a:solidFill>
                <a:latin typeface="Microsoft Sans Serif"/>
                <a:cs typeface="Microsoft Sans Serif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023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16" y="1529255"/>
            <a:ext cx="7621270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7005">
              <a:lnSpc>
                <a:spcPct val="100000"/>
              </a:lnSpc>
            </a:pPr>
            <a:r>
              <a:rPr sz="2400" b="1" spc="175" dirty="0">
                <a:solidFill>
                  <a:srgbClr val="C00000"/>
                </a:solidFill>
                <a:latin typeface="Arial"/>
                <a:cs typeface="Arial"/>
              </a:rPr>
              <a:t>Nu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表达</a:t>
            </a:r>
            <a:r>
              <a:rPr sz="2400" b="1" spc="2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维数组的最基础库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接口使用，</a:t>
            </a:r>
            <a:r>
              <a:rPr sz="2400" b="1" spc="-125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语言实现，计算速度优异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数据分析及科学计算的基础库，支撑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提供直接的矩阵运算、广播函数、线性代数等功能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9356" y="1529255"/>
            <a:ext cx="46431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75" dirty="0">
                <a:solidFill>
                  <a:srgbClr val="C00000"/>
                </a:solidFill>
                <a:latin typeface="Arial"/>
                <a:cs typeface="Arial"/>
              </a:rPr>
              <a:t>Nu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表达</a:t>
            </a:r>
            <a:r>
              <a:rPr sz="2400" b="1" spc="2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维数组的最基础库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922" y="2139695"/>
            <a:ext cx="3528059" cy="199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4321" y="2931795"/>
            <a:ext cx="3096260" cy="504825"/>
          </a:xfrm>
          <a:custGeom>
            <a:avLst/>
            <a:gdLst/>
            <a:ahLst/>
            <a:cxnLst/>
            <a:rect l="l" t="t" r="r" b="b"/>
            <a:pathLst>
              <a:path w="3096260" h="504825">
                <a:moveTo>
                  <a:pt x="0" y="0"/>
                </a:moveTo>
                <a:lnTo>
                  <a:pt x="3096005" y="0"/>
                </a:lnTo>
                <a:lnTo>
                  <a:pt x="3096005" y="504444"/>
                </a:lnTo>
                <a:lnTo>
                  <a:pt x="0" y="504444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363" y="2819780"/>
            <a:ext cx="288290" cy="387350"/>
          </a:xfrm>
          <a:custGeom>
            <a:avLst/>
            <a:gdLst/>
            <a:ahLst/>
            <a:cxnLst/>
            <a:rect l="l" t="t" r="r" b="b"/>
            <a:pathLst>
              <a:path w="288289" h="387350">
                <a:moveTo>
                  <a:pt x="0" y="96774"/>
                </a:moveTo>
                <a:lnTo>
                  <a:pt x="144018" y="96774"/>
                </a:lnTo>
                <a:lnTo>
                  <a:pt x="144018" y="0"/>
                </a:lnTo>
                <a:lnTo>
                  <a:pt x="288036" y="193548"/>
                </a:lnTo>
                <a:lnTo>
                  <a:pt x="144018" y="387096"/>
                </a:lnTo>
                <a:lnTo>
                  <a:pt x="144018" y="290322"/>
                </a:lnTo>
                <a:lnTo>
                  <a:pt x="0" y="290322"/>
                </a:lnTo>
                <a:lnTo>
                  <a:pt x="0" y="96774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9804" y="2139695"/>
            <a:ext cx="3228593" cy="1991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471" y="3148202"/>
            <a:ext cx="2376170" cy="288290"/>
          </a:xfrm>
          <a:custGeom>
            <a:avLst/>
            <a:gdLst/>
            <a:ahLst/>
            <a:cxnLst/>
            <a:rect l="l" t="t" r="r" b="b"/>
            <a:pathLst>
              <a:path w="2376170" h="288289">
                <a:moveTo>
                  <a:pt x="0" y="0"/>
                </a:moveTo>
                <a:lnTo>
                  <a:pt x="2375916" y="0"/>
                </a:lnTo>
                <a:lnTo>
                  <a:pt x="2375916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4030" y="4376928"/>
            <a:ext cx="1511807" cy="521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87861" y="4489932"/>
            <a:ext cx="2971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u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mp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7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32" y="1529255"/>
            <a:ext cx="735520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7590">
              <a:lnSpc>
                <a:spcPct val="100000"/>
              </a:lnSpc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数据分析高层次应用库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提供了简单易用的数据结构和数据分析工具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理解数据类型与索引的关系，操作索引即操作数据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最主要的数据分析功能库，基于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开发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/>
          <p:nvPr/>
        </p:nvSpPr>
        <p:spPr>
          <a:xfrm>
            <a:off x="758951" y="3918965"/>
            <a:ext cx="3855719" cy="774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59274" y="1529255"/>
            <a:ext cx="6429375" cy="295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77900" algn="ctr">
              <a:lnSpc>
                <a:spcPct val="100000"/>
              </a:lnSpc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数据分析高层次应用库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imes New Roman"/>
              <a:cs typeface="Times New Roman"/>
            </a:endParaRPr>
          </a:p>
          <a:p>
            <a:pPr marR="977900" algn="ctr">
              <a:lnSpc>
                <a:spcPct val="100000"/>
              </a:lnSpc>
            </a:pP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e</a:t>
            </a:r>
            <a:r>
              <a:rPr sz="2400" b="1" spc="-150" dirty="0">
                <a:latin typeface="Arial"/>
                <a:cs typeface="Arial"/>
              </a:rPr>
              <a:t>s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425" dirty="0">
                <a:latin typeface="Arial"/>
                <a:cs typeface="Arial"/>
              </a:rPr>
              <a:t>=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索引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一维数据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R="978535" algn="ctr">
              <a:lnSpc>
                <a:spcPct val="100000"/>
              </a:lnSpc>
            </a:pP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45" dirty="0">
                <a:latin typeface="Arial"/>
                <a:cs typeface="Arial"/>
              </a:rPr>
              <a:t>a</a:t>
            </a:r>
            <a:r>
              <a:rPr sz="2400" b="1" spc="-135" dirty="0">
                <a:latin typeface="Arial"/>
                <a:cs typeface="Arial"/>
              </a:rPr>
              <a:t>F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425" dirty="0">
                <a:latin typeface="Arial"/>
                <a:cs typeface="Arial"/>
              </a:rPr>
              <a:t>=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行列索引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二维数据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318262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nd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as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p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d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a.org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384" y="1529255"/>
            <a:ext cx="742823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 algn="ctr">
              <a:lnSpc>
                <a:spcPct val="100000"/>
              </a:lnSpc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数学、科学和工程计算功能库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提供了一批数学算法及工程数据运算功能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类似</a:t>
            </a:r>
            <a:r>
              <a:rPr sz="2400" b="1" spc="280" dirty="0">
                <a:latin typeface="Arial"/>
                <a:cs typeface="Arial"/>
              </a:rPr>
              <a:t>Ma</a:t>
            </a:r>
            <a:r>
              <a:rPr sz="2400" b="1" spc="135" dirty="0">
                <a:latin typeface="Arial"/>
                <a:cs typeface="Arial"/>
              </a:rPr>
              <a:t>t</a:t>
            </a:r>
            <a:r>
              <a:rPr sz="2400" b="1" spc="70" dirty="0">
                <a:latin typeface="Arial"/>
                <a:cs typeface="Arial"/>
              </a:rPr>
              <a:t>lab</a:t>
            </a:r>
            <a:r>
              <a:rPr sz="2400" b="1" dirty="0">
                <a:latin typeface="Heiti SC"/>
                <a:cs typeface="Heiti SC"/>
              </a:rPr>
              <a:t>，可用于如傅里叶变换、信号处理等应用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最主要的科学计算功能库，基于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py</a:t>
            </a:r>
            <a:r>
              <a:rPr sz="2400" b="1" dirty="0">
                <a:latin typeface="Heiti SC"/>
                <a:cs typeface="Heiti SC"/>
              </a:rPr>
              <a:t>开发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分</a:t>
            </a:r>
            <a:r>
              <a:rPr dirty="0">
                <a:latin typeface="Arial Unicode MS"/>
                <a:cs typeface="Arial Unicode MS"/>
              </a:rPr>
              <a:t>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97658" y="4455002"/>
            <a:ext cx="271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c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5076" y="2931414"/>
            <a:ext cx="2593847" cy="742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6544" y="1529255"/>
            <a:ext cx="7598409" cy="2590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950" marR="1272540" indent="-896619">
              <a:lnSpc>
                <a:spcPts val="5260"/>
              </a:lnSpc>
              <a:tabLst>
                <a:tab pos="4620895" algn="l"/>
              </a:tabLst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数学、科学和工程相关功能库 </a:t>
            </a:r>
            <a:r>
              <a:rPr sz="2400" b="1" dirty="0">
                <a:latin typeface="Heiti SC"/>
                <a:cs typeface="Heiti SC"/>
              </a:rPr>
              <a:t>傅里叶变换类	信号处理类</a:t>
            </a:r>
            <a:endParaRPr sz="2400">
              <a:latin typeface="Heiti SC"/>
              <a:cs typeface="Heiti SC"/>
            </a:endParaRPr>
          </a:p>
          <a:p>
            <a:pPr marL="397510">
              <a:lnSpc>
                <a:spcPts val="2235"/>
              </a:lnSpc>
            </a:pPr>
            <a:r>
              <a:rPr sz="2400" b="1" dirty="0">
                <a:latin typeface="Heiti SC"/>
                <a:cs typeface="Heiti SC"/>
              </a:rPr>
              <a:t>优化算法类</a:t>
            </a:r>
            <a:endParaRPr sz="2400">
              <a:latin typeface="Heiti SC"/>
              <a:cs typeface="Heiti SC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2400" b="1" dirty="0">
                <a:latin typeface="Heiti SC"/>
                <a:cs typeface="Heiti SC"/>
              </a:rPr>
              <a:t>线性代数类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400" b="1" dirty="0">
                <a:latin typeface="Heiti SC"/>
                <a:cs typeface="Heiti SC"/>
              </a:rPr>
              <a:t>稀疏运算类</a:t>
            </a:r>
            <a:endParaRPr sz="2400">
              <a:latin typeface="Heiti SC"/>
              <a:cs typeface="Heiti SC"/>
            </a:endParaRPr>
          </a:p>
          <a:p>
            <a:pPr marR="219710" algn="r">
              <a:lnSpc>
                <a:spcPct val="100000"/>
              </a:lnSpc>
              <a:spcBef>
                <a:spcPts val="330"/>
              </a:spcBef>
            </a:pPr>
            <a:r>
              <a:rPr sz="2400" b="1" dirty="0">
                <a:latin typeface="Heiti SC"/>
                <a:cs typeface="Heiti SC"/>
              </a:rPr>
              <a:t>图像处理类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6424" y="4290235"/>
            <a:ext cx="1854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稀疏图压缩类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2560" y="3230156"/>
            <a:ext cx="441959" cy="73025"/>
          </a:xfrm>
          <a:custGeom>
            <a:avLst/>
            <a:gdLst/>
            <a:ahLst/>
            <a:cxnLst/>
            <a:rect l="l" t="t" r="r" b="b"/>
            <a:pathLst>
              <a:path w="441960" h="73025">
                <a:moveTo>
                  <a:pt x="0" y="72694"/>
                </a:moveTo>
                <a:lnTo>
                  <a:pt x="441401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35241" y="3194627"/>
            <a:ext cx="81915" cy="75565"/>
          </a:xfrm>
          <a:custGeom>
            <a:avLst/>
            <a:gdLst/>
            <a:ahLst/>
            <a:cxnLst/>
            <a:rect l="l" t="t" r="r" b="b"/>
            <a:pathLst>
              <a:path w="81915" h="75564">
                <a:moveTo>
                  <a:pt x="0" y="0"/>
                </a:moveTo>
                <a:lnTo>
                  <a:pt x="12382" y="75183"/>
                </a:lnTo>
                <a:lnTo>
                  <a:pt x="81381" y="252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4525" y="2699144"/>
            <a:ext cx="173355" cy="191135"/>
          </a:xfrm>
          <a:custGeom>
            <a:avLst/>
            <a:gdLst/>
            <a:ahLst/>
            <a:cxnLst/>
            <a:rect l="l" t="t" r="r" b="b"/>
            <a:pathLst>
              <a:path w="173354" h="191135">
                <a:moveTo>
                  <a:pt x="0" y="190830"/>
                </a:moveTo>
                <a:lnTo>
                  <a:pt x="173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1109" y="2652134"/>
            <a:ext cx="80010" cy="82550"/>
          </a:xfrm>
          <a:custGeom>
            <a:avLst/>
            <a:gdLst/>
            <a:ahLst/>
            <a:cxnLst/>
            <a:rect l="l" t="t" r="r" b="b"/>
            <a:pathLst>
              <a:path w="80010" h="82550">
                <a:moveTo>
                  <a:pt x="79438" y="0"/>
                </a:moveTo>
                <a:lnTo>
                  <a:pt x="0" y="30797"/>
                </a:lnTo>
                <a:lnTo>
                  <a:pt x="56413" y="82029"/>
                </a:lnTo>
                <a:lnTo>
                  <a:pt x="79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8162" y="2695864"/>
            <a:ext cx="30480" cy="199390"/>
          </a:xfrm>
          <a:custGeom>
            <a:avLst/>
            <a:gdLst/>
            <a:ahLst/>
            <a:cxnLst/>
            <a:rect l="l" t="t" r="r" b="b"/>
            <a:pathLst>
              <a:path w="30479" h="199389">
                <a:moveTo>
                  <a:pt x="30378" y="198996"/>
                </a:moveTo>
                <a:lnTo>
                  <a:pt x="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2415" y="2633089"/>
            <a:ext cx="75565" cy="81280"/>
          </a:xfrm>
          <a:custGeom>
            <a:avLst/>
            <a:gdLst/>
            <a:ahLst/>
            <a:cxnLst/>
            <a:rect l="l" t="t" r="r" b="b"/>
            <a:pathLst>
              <a:path w="75564" h="81280">
                <a:moveTo>
                  <a:pt x="26174" y="0"/>
                </a:moveTo>
                <a:lnTo>
                  <a:pt x="0" y="81076"/>
                </a:lnTo>
                <a:lnTo>
                  <a:pt x="75323" y="69583"/>
                </a:lnTo>
                <a:lnTo>
                  <a:pt x="26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5050" y="2925877"/>
            <a:ext cx="283210" cy="194945"/>
          </a:xfrm>
          <a:custGeom>
            <a:avLst/>
            <a:gdLst/>
            <a:ahLst/>
            <a:cxnLst/>
            <a:rect l="l" t="t" r="r" b="b"/>
            <a:pathLst>
              <a:path w="283210" h="194944">
                <a:moveTo>
                  <a:pt x="282600" y="194373"/>
                </a:moveTo>
                <a:lnTo>
                  <a:pt x="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32736" y="2889887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5" h="74930">
                <a:moveTo>
                  <a:pt x="0" y="0"/>
                </a:moveTo>
                <a:lnTo>
                  <a:pt x="41186" y="74574"/>
                </a:lnTo>
                <a:lnTo>
                  <a:pt x="84378" y="117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5541" y="3475863"/>
            <a:ext cx="377190" cy="46990"/>
          </a:xfrm>
          <a:custGeom>
            <a:avLst/>
            <a:gdLst/>
            <a:ahLst/>
            <a:cxnLst/>
            <a:rect l="l" t="t" r="r" b="b"/>
            <a:pathLst>
              <a:path w="377189" h="46989">
                <a:moveTo>
                  <a:pt x="376809" y="0"/>
                </a:moveTo>
                <a:lnTo>
                  <a:pt x="0" y="46748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2524" y="3483233"/>
            <a:ext cx="80645" cy="76200"/>
          </a:xfrm>
          <a:custGeom>
            <a:avLst/>
            <a:gdLst/>
            <a:ahLst/>
            <a:cxnLst/>
            <a:rect l="l" t="t" r="r" b="b"/>
            <a:pathLst>
              <a:path w="80644" h="76200">
                <a:moveTo>
                  <a:pt x="70929" y="0"/>
                </a:moveTo>
                <a:lnTo>
                  <a:pt x="0" y="47193"/>
                </a:lnTo>
                <a:lnTo>
                  <a:pt x="80314" y="75615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99521" y="3831716"/>
            <a:ext cx="106680" cy="186055"/>
          </a:xfrm>
          <a:custGeom>
            <a:avLst/>
            <a:gdLst/>
            <a:ahLst/>
            <a:cxnLst/>
            <a:rect l="l" t="t" r="r" b="b"/>
            <a:pathLst>
              <a:path w="106679" h="186054">
                <a:moveTo>
                  <a:pt x="106172" y="0"/>
                </a:moveTo>
                <a:lnTo>
                  <a:pt x="0" y="185788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68013" y="3987576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19" h="85089">
                <a:moveTo>
                  <a:pt x="4724" y="0"/>
                </a:moveTo>
                <a:lnTo>
                  <a:pt x="0" y="85064"/>
                </a:lnTo>
                <a:lnTo>
                  <a:pt x="70891" y="37807"/>
                </a:lnTo>
                <a:lnTo>
                  <a:pt x="4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0171" y="3803522"/>
            <a:ext cx="330835" cy="71755"/>
          </a:xfrm>
          <a:custGeom>
            <a:avLst/>
            <a:gdLst/>
            <a:ahLst/>
            <a:cxnLst/>
            <a:rect l="l" t="t" r="r" b="b"/>
            <a:pathLst>
              <a:path w="330835" h="71754">
                <a:moveTo>
                  <a:pt x="0" y="0"/>
                </a:moveTo>
                <a:lnTo>
                  <a:pt x="330441" y="71259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0163" y="3834852"/>
            <a:ext cx="82550" cy="74930"/>
          </a:xfrm>
          <a:custGeom>
            <a:avLst/>
            <a:gdLst/>
            <a:ahLst/>
            <a:cxnLst/>
            <a:rect l="l" t="t" r="r" b="b"/>
            <a:pathLst>
              <a:path w="82550" h="74929">
                <a:moveTo>
                  <a:pt x="16065" y="0"/>
                </a:moveTo>
                <a:lnTo>
                  <a:pt x="0" y="74485"/>
                </a:lnTo>
                <a:lnTo>
                  <a:pt x="82524" y="53314"/>
                </a:lnTo>
                <a:lnTo>
                  <a:pt x="1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1255" y="2302361"/>
            <a:ext cx="5301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可</a:t>
            </a:r>
            <a:r>
              <a:rPr dirty="0">
                <a:latin typeface="Arial Unicode MS"/>
                <a:cs typeface="Arial Unicode MS"/>
              </a:rPr>
              <a:t>视化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可</a:t>
            </a:r>
            <a:r>
              <a:rPr dirty="0">
                <a:latin typeface="Arial Unicode MS"/>
                <a:cs typeface="Arial Unicode MS"/>
              </a:rPr>
              <a:t>视化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16" y="1529255"/>
            <a:ext cx="766000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3740">
              <a:lnSpc>
                <a:spcPct val="100000"/>
              </a:lnSpc>
            </a:pPr>
            <a:r>
              <a:rPr sz="2400" b="1" spc="280" dirty="0">
                <a:solidFill>
                  <a:srgbClr val="C00000"/>
                </a:solidFill>
                <a:latin typeface="Arial"/>
                <a:cs typeface="Arial"/>
              </a:rPr>
              <a:t>Ma</a:t>
            </a:r>
            <a:r>
              <a:rPr sz="2400" b="1" spc="13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pl</a:t>
            </a:r>
            <a:r>
              <a:rPr sz="2400" b="1" spc="114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lib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高质量的二维数据可视化功能库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提供了超过</a:t>
            </a:r>
            <a:r>
              <a:rPr sz="2400" b="1" spc="145" dirty="0">
                <a:latin typeface="Arial"/>
                <a:cs typeface="Arial"/>
              </a:rPr>
              <a:t>10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种数据可视化展示效果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通过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145" dirty="0">
                <a:latin typeface="Arial"/>
                <a:cs typeface="Arial"/>
              </a:rPr>
              <a:t>a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pl</a:t>
            </a:r>
            <a:r>
              <a:rPr sz="2400" b="1" spc="114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45" dirty="0">
                <a:latin typeface="Arial"/>
                <a:cs typeface="Arial"/>
              </a:rPr>
              <a:t>li</a:t>
            </a:r>
            <a:r>
              <a:rPr sz="2400" b="1" spc="110" dirty="0">
                <a:latin typeface="Arial"/>
                <a:cs typeface="Arial"/>
              </a:rPr>
              <a:t>b</a:t>
            </a:r>
            <a:r>
              <a:rPr sz="2400" b="1" spc="50" dirty="0">
                <a:latin typeface="Arial"/>
                <a:cs typeface="Arial"/>
              </a:rPr>
              <a:t>.p</a:t>
            </a:r>
            <a:r>
              <a:rPr sz="2400" b="1" spc="70" dirty="0">
                <a:latin typeface="Arial"/>
                <a:cs typeface="Arial"/>
              </a:rPr>
              <a:t>y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子库调用各可视化效果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最主要的数据可视化功能库，基于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开发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可</a:t>
            </a:r>
            <a:r>
              <a:rPr dirty="0">
                <a:latin typeface="Arial Unicode MS"/>
                <a:cs typeface="Arial Unicode MS"/>
              </a:rPr>
              <a:t>视化</a:t>
            </a:r>
          </a:p>
        </p:txBody>
      </p:sp>
      <p:sp>
        <p:nvSpPr>
          <p:cNvPr id="6" name="object 6"/>
          <p:cNvSpPr/>
          <p:nvPr/>
        </p:nvSpPr>
        <p:spPr>
          <a:xfrm>
            <a:off x="659130" y="1424940"/>
            <a:ext cx="3920489" cy="3300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7646" y="1419605"/>
            <a:ext cx="3744467" cy="3305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31685" y="4712697"/>
            <a:ext cx="27070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tp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l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t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li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b.or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6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可</a:t>
            </a:r>
            <a:r>
              <a:rPr dirty="0">
                <a:latin typeface="Arial Unicode MS"/>
                <a:cs typeface="Arial Unicode MS"/>
              </a:rPr>
              <a:t>视化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537" y="1529255"/>
            <a:ext cx="66490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0">
              <a:lnSpc>
                <a:spcPct val="100000"/>
              </a:lnSpc>
            </a:pP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Se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统计类数据可视化功能库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提供了一批高层次的统计类数据可视化展示效果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主要展示数据间分布、分类和线性关系等内容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基于</a:t>
            </a:r>
            <a:r>
              <a:rPr sz="2400" b="1" spc="280" dirty="0">
                <a:latin typeface="Arial"/>
                <a:cs typeface="Arial"/>
              </a:rPr>
              <a:t>Ma</a:t>
            </a:r>
            <a:r>
              <a:rPr sz="2400" b="1" spc="135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pl</a:t>
            </a:r>
            <a:r>
              <a:rPr sz="2400" b="1" spc="114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65" dirty="0">
                <a:latin typeface="Arial"/>
                <a:cs typeface="Arial"/>
              </a:rPr>
              <a:t>lib</a:t>
            </a:r>
            <a:r>
              <a:rPr sz="2400" b="1" dirty="0">
                <a:latin typeface="Heiti SC"/>
                <a:cs typeface="Heiti SC"/>
              </a:rPr>
              <a:t>开发，支持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py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-15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1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3046" y="230271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前课复习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数据</a:t>
            </a:r>
            <a:r>
              <a:rPr spc="-10" dirty="0">
                <a:latin typeface="Arial Unicode MS"/>
                <a:cs typeface="Arial Unicode MS"/>
              </a:rPr>
              <a:t>可</a:t>
            </a:r>
            <a:r>
              <a:rPr dirty="0">
                <a:latin typeface="Arial Unicode MS"/>
                <a:cs typeface="Arial Unicode MS"/>
              </a:rPr>
              <a:t>视化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7234" y="4358787"/>
            <a:ext cx="34448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born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a.or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32" y="2356104"/>
            <a:ext cx="8843771" cy="1462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68646" y="1529255"/>
            <a:ext cx="48240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Se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统计类数据可视化功能库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数</a:t>
            </a:r>
            <a:r>
              <a:rPr dirty="0">
                <a:latin typeface="Arial Unicode MS"/>
                <a:cs typeface="Arial Unicode MS"/>
              </a:rPr>
              <a:t>据可</a:t>
            </a:r>
            <a:r>
              <a:rPr spc="-10" dirty="0">
                <a:latin typeface="Arial Unicode MS"/>
                <a:cs typeface="Arial Unicode MS"/>
              </a:rPr>
              <a:t>视</a:t>
            </a:r>
            <a:r>
              <a:rPr dirty="0">
                <a:latin typeface="Arial Unicode MS"/>
                <a:cs typeface="Arial Unicode MS"/>
              </a:rPr>
              <a:t>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16" y="1529255"/>
            <a:ext cx="768858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7325" algn="ctr">
              <a:lnSpc>
                <a:spcPct val="100000"/>
              </a:lnSpc>
            </a:pPr>
            <a:r>
              <a:rPr sz="2400" b="1" spc="459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vi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：三维科学数据可视化功能库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提供了一批简单易用的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dirty="0">
                <a:latin typeface="Heiti SC"/>
                <a:cs typeface="Heiti SC"/>
              </a:rPr>
              <a:t>科学计算数据可视化展示效果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目前版本是</a:t>
            </a:r>
            <a:r>
              <a:rPr sz="2400" b="1" spc="459" dirty="0">
                <a:latin typeface="Arial"/>
                <a:cs typeface="Arial"/>
              </a:rPr>
              <a:t>M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vi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，三维可视化最主要的第三方库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</a:t>
            </a: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T</a:t>
            </a:r>
            <a:r>
              <a:rPr sz="2400" b="1" spc="150" dirty="0">
                <a:latin typeface="Arial"/>
                <a:cs typeface="Arial"/>
              </a:rPr>
              <a:t>V</a:t>
            </a:r>
            <a:r>
              <a:rPr sz="2400" b="1" spc="-2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K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170" dirty="0">
                <a:latin typeface="Arial"/>
                <a:cs typeface="Arial"/>
              </a:rPr>
              <a:t>T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15" dirty="0">
                <a:latin typeface="Arial"/>
                <a:cs typeface="Arial"/>
              </a:rPr>
              <a:t>t</a:t>
            </a:r>
            <a:r>
              <a:rPr sz="2400" b="1" spc="2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75" dirty="0">
                <a:latin typeface="Arial"/>
                <a:cs typeface="Arial"/>
              </a:rPr>
              <a:t>En</a:t>
            </a:r>
            <a:r>
              <a:rPr sz="2400" b="1" spc="40" dirty="0">
                <a:latin typeface="Arial"/>
                <a:cs typeface="Arial"/>
              </a:rPr>
              <a:t>vi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95" dirty="0">
                <a:latin typeface="Arial"/>
                <a:cs typeface="Arial"/>
              </a:rPr>
              <a:t>ge</a:t>
            </a:r>
            <a:r>
              <a:rPr sz="2400" b="1" dirty="0">
                <a:latin typeface="Heiti SC"/>
                <a:cs typeface="Heiti SC"/>
              </a:rPr>
              <a:t>等第三方库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数</a:t>
            </a:r>
            <a:r>
              <a:rPr dirty="0">
                <a:latin typeface="Arial Unicode MS"/>
                <a:cs typeface="Arial Unicode MS"/>
              </a:rPr>
              <a:t>据可</a:t>
            </a:r>
            <a:r>
              <a:rPr spc="-10" dirty="0">
                <a:latin typeface="Arial Unicode MS"/>
                <a:cs typeface="Arial Unicode MS"/>
              </a:rPr>
              <a:t>视</a:t>
            </a:r>
            <a:r>
              <a:rPr dirty="0">
                <a:latin typeface="Arial Unicode MS"/>
                <a:cs typeface="Arial Unicode MS"/>
              </a:rPr>
              <a:t>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1039" y="4453837"/>
            <a:ext cx="55772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.enth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u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ayav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ayav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3927" y="1529170"/>
            <a:ext cx="50946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459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vi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：三维科学数据可视化功能库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1322" y="2207514"/>
            <a:ext cx="2592323" cy="20802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6828" y="2188464"/>
            <a:ext cx="2375915" cy="20993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5926" y="2207514"/>
            <a:ext cx="2240279" cy="2045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文本</a:t>
            </a:r>
            <a:r>
              <a:rPr spc="-10" dirty="0">
                <a:latin typeface="Arial Unicode MS"/>
                <a:cs typeface="Arial Unicode MS"/>
              </a:rPr>
              <a:t>处</a:t>
            </a:r>
            <a:r>
              <a:rPr dirty="0">
                <a:latin typeface="Arial Unicode MS"/>
                <a:cs typeface="Arial Unicode MS"/>
              </a:rPr>
              <a:t>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713676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7295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Py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PD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：用来处理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7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文件的工具集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提供了一批处理</a:t>
            </a:r>
            <a:r>
              <a:rPr sz="2400" b="1" dirty="0">
                <a:latin typeface="Arial"/>
                <a:cs typeface="Arial"/>
              </a:rPr>
              <a:t>PD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dirty="0">
                <a:latin typeface="Heiti SC"/>
                <a:cs typeface="Heiti SC"/>
              </a:rPr>
              <a:t>文件的计算功能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支持获取信息、分隔</a:t>
            </a:r>
            <a:r>
              <a:rPr sz="2400" b="1" spc="465" dirty="0">
                <a:latin typeface="Arial"/>
                <a:cs typeface="Arial"/>
              </a:rPr>
              <a:t>/</a:t>
            </a:r>
            <a:r>
              <a:rPr sz="2400" b="1" dirty="0">
                <a:latin typeface="Heiti SC"/>
                <a:cs typeface="Heiti SC"/>
              </a:rPr>
              <a:t>整合文件、加密解密等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完全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语言实现，不需要额外依赖，功能稳定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299" y="1529255"/>
            <a:ext cx="7430134" cy="299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1440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Py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PD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：用来处理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7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文件的工具集</a:t>
            </a:r>
            <a:endParaRPr sz="2400">
              <a:latin typeface="Heiti SC"/>
              <a:cs typeface="Heiti SC"/>
            </a:endParaRPr>
          </a:p>
          <a:p>
            <a:pPr marL="12700" marR="1510665">
              <a:lnSpc>
                <a:spcPts val="3020"/>
              </a:lnSpc>
              <a:spcBef>
                <a:spcPts val="150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fr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800" b="1" spc="-385" dirty="0">
                <a:latin typeface="FZLTZHB--B51-0"/>
                <a:cs typeface="FZLTZHB--B51-0"/>
              </a:rPr>
              <a:t>P</a:t>
            </a:r>
            <a:r>
              <a:rPr sz="1800" b="1" spc="-300" dirty="0">
                <a:latin typeface="FZLTZHB--B51-0"/>
                <a:cs typeface="FZLTZHB--B51-0"/>
              </a:rPr>
              <a:t>yP</a:t>
            </a:r>
            <a:r>
              <a:rPr sz="1800" b="1" spc="-375" dirty="0">
                <a:latin typeface="FZLTZHB--B51-0"/>
                <a:cs typeface="FZLTZHB--B51-0"/>
              </a:rPr>
              <a:t>D</a:t>
            </a:r>
            <a:r>
              <a:rPr sz="1800" b="1" spc="-229" dirty="0">
                <a:latin typeface="FZLTZHB--B51-0"/>
                <a:cs typeface="FZLTZHB--B51-0"/>
              </a:rPr>
              <a:t>F2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-310" dirty="0">
                <a:latin typeface="FZLTZHB--B51-0"/>
                <a:cs typeface="FZLTZHB--B51-0"/>
              </a:rPr>
              <a:t>P</a:t>
            </a:r>
            <a:r>
              <a:rPr sz="1800" b="1" spc="-285" dirty="0">
                <a:latin typeface="FZLTZHB--B51-0"/>
                <a:cs typeface="FZLTZHB--B51-0"/>
              </a:rPr>
              <a:t>d</a:t>
            </a:r>
            <a:r>
              <a:rPr sz="1800" b="1" spc="240" dirty="0">
                <a:latin typeface="FZLTZHB--B51-0"/>
                <a:cs typeface="FZLTZHB--B51-0"/>
              </a:rPr>
              <a:t>fF</a:t>
            </a:r>
            <a:r>
              <a:rPr sz="1800" b="1" spc="110" dirty="0">
                <a:latin typeface="FZLTZHB--B51-0"/>
                <a:cs typeface="FZLTZHB--B51-0"/>
              </a:rPr>
              <a:t>i</a:t>
            </a:r>
            <a:r>
              <a:rPr sz="1800" b="1" spc="-45" dirty="0">
                <a:latin typeface="FZLTZHB--B51-0"/>
                <a:cs typeface="FZLTZHB--B51-0"/>
              </a:rPr>
              <a:t>le</a:t>
            </a:r>
            <a:r>
              <a:rPr sz="1800" b="1" spc="-85" dirty="0">
                <a:latin typeface="FZLTZHB--B51-0"/>
                <a:cs typeface="FZLTZHB--B51-0"/>
              </a:rPr>
              <a:t>R</a:t>
            </a:r>
            <a:r>
              <a:rPr sz="1800" b="1" spc="-204" dirty="0">
                <a:latin typeface="FZLTZHB--B51-0"/>
                <a:cs typeface="FZLTZHB--B51-0"/>
              </a:rPr>
              <a:t>ea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5" dirty="0">
                <a:latin typeface="FZLTZHB--B51-0"/>
                <a:cs typeface="FZLTZHB--B51-0"/>
              </a:rPr>
              <a:t>er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310" dirty="0">
                <a:latin typeface="FZLTZHB--B51-0"/>
                <a:cs typeface="FZLTZHB--B51-0"/>
              </a:rPr>
              <a:t>P</a:t>
            </a:r>
            <a:r>
              <a:rPr sz="1800" b="1" spc="-285" dirty="0">
                <a:latin typeface="FZLTZHB--B51-0"/>
                <a:cs typeface="FZLTZHB--B51-0"/>
              </a:rPr>
              <a:t>d</a:t>
            </a:r>
            <a:r>
              <a:rPr sz="1800" b="1" spc="240" dirty="0">
                <a:latin typeface="FZLTZHB--B51-0"/>
                <a:cs typeface="FZLTZHB--B51-0"/>
              </a:rPr>
              <a:t>fF</a:t>
            </a:r>
            <a:r>
              <a:rPr sz="1800" b="1" spc="110" dirty="0">
                <a:latin typeface="FZLTZHB--B51-0"/>
                <a:cs typeface="FZLTZHB--B51-0"/>
              </a:rPr>
              <a:t>i</a:t>
            </a:r>
            <a:r>
              <a:rPr sz="1800" b="1" spc="-130" dirty="0">
                <a:latin typeface="FZLTZHB--B51-0"/>
                <a:cs typeface="FZLTZHB--B51-0"/>
              </a:rPr>
              <a:t>le</a:t>
            </a:r>
            <a:r>
              <a:rPr sz="1800" b="1" spc="-290" dirty="0">
                <a:latin typeface="FZLTZHB--B51-0"/>
                <a:cs typeface="FZLTZHB--B51-0"/>
              </a:rPr>
              <a:t>M</a:t>
            </a:r>
            <a:r>
              <a:rPr sz="1800" b="1" spc="-65" dirty="0">
                <a:latin typeface="FZLTZHB--B51-0"/>
                <a:cs typeface="FZLTZHB--B51-0"/>
              </a:rPr>
              <a:t>er</a:t>
            </a:r>
            <a:r>
              <a:rPr sz="1800" b="1" spc="-85" dirty="0">
                <a:latin typeface="FZLTZHB--B51-0"/>
                <a:cs typeface="FZLTZHB--B51-0"/>
              </a:rPr>
              <a:t>g</a:t>
            </a:r>
            <a:r>
              <a:rPr sz="1800" b="1" spc="5" dirty="0">
                <a:latin typeface="FZLTZHB--B51-0"/>
                <a:cs typeface="FZLTZHB--B51-0"/>
              </a:rPr>
              <a:t>er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320" dirty="0">
                <a:latin typeface="FZLTZHB--B51-0"/>
                <a:cs typeface="FZLTZHB--B51-0"/>
              </a:rPr>
              <a:t>me</a:t>
            </a:r>
            <a:r>
              <a:rPr sz="1800" b="1" spc="-175" dirty="0">
                <a:latin typeface="FZLTZHB--B51-0"/>
                <a:cs typeface="FZLTZHB--B51-0"/>
              </a:rPr>
              <a:t>r</a:t>
            </a:r>
            <a:r>
              <a:rPr sz="1800" b="1" spc="-70" dirty="0">
                <a:latin typeface="FZLTZHB--B51-0"/>
                <a:cs typeface="FZLTZHB--B51-0"/>
              </a:rPr>
              <a:t>ger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90" dirty="0">
                <a:latin typeface="FZLTZHB--B51-0"/>
                <a:cs typeface="FZLTZHB--B51-0"/>
              </a:rPr>
              <a:t>Pd</a:t>
            </a:r>
            <a:r>
              <a:rPr sz="1800" b="1" spc="-55" dirty="0">
                <a:latin typeface="FZLTZHB--B51-0"/>
                <a:cs typeface="FZLTZHB--B51-0"/>
              </a:rPr>
              <a:t>f</a:t>
            </a:r>
            <a:r>
              <a:rPr sz="1800" b="1" spc="300" dirty="0">
                <a:latin typeface="FZLTZHB--B51-0"/>
                <a:cs typeface="FZLTZHB--B51-0"/>
              </a:rPr>
              <a:t>Fi</a:t>
            </a:r>
            <a:r>
              <a:rPr sz="1800" b="1" spc="150" dirty="0">
                <a:latin typeface="FZLTZHB--B51-0"/>
                <a:cs typeface="FZLTZHB--B51-0"/>
              </a:rPr>
              <a:t>l</a:t>
            </a:r>
            <a:r>
              <a:rPr sz="1800" b="1" spc="-455" dirty="0">
                <a:latin typeface="FZLTZHB--B51-0"/>
                <a:cs typeface="FZLTZHB--B51-0"/>
              </a:rPr>
              <a:t>eM</a:t>
            </a:r>
            <a:r>
              <a:rPr sz="1800" b="1" spc="-370" dirty="0">
                <a:latin typeface="FZLTZHB--B51-0"/>
                <a:cs typeface="FZLTZHB--B51-0"/>
              </a:rPr>
              <a:t>e</a:t>
            </a:r>
            <a:r>
              <a:rPr sz="1800" b="1" spc="-65" dirty="0">
                <a:latin typeface="FZLTZHB--B51-0"/>
                <a:cs typeface="FZLTZHB--B51-0"/>
              </a:rPr>
              <a:t>rg</a:t>
            </a:r>
            <a:r>
              <a:rPr sz="1800" b="1" spc="-85" dirty="0">
                <a:latin typeface="FZLTZHB--B51-0"/>
                <a:cs typeface="FZLTZHB--B51-0"/>
              </a:rPr>
              <a:t>e</a:t>
            </a:r>
            <a:r>
              <a:rPr sz="1800" b="1" spc="215" dirty="0">
                <a:latin typeface="FZLTZHB--B51-0"/>
                <a:cs typeface="FZLTZHB--B51-0"/>
              </a:rPr>
              <a:t>r</a:t>
            </a:r>
            <a:r>
              <a:rPr sz="1800" b="1" spc="275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2700" marR="2891155" indent="-635">
              <a:lnSpc>
                <a:spcPts val="3020"/>
              </a:lnSpc>
            </a:pPr>
            <a:r>
              <a:rPr sz="1800" b="1" spc="20" dirty="0">
                <a:latin typeface="FZLTZHB--B51-0"/>
                <a:cs typeface="FZLTZHB--B51-0"/>
              </a:rPr>
              <a:t>in</a:t>
            </a:r>
            <a:r>
              <a:rPr sz="1800" b="1" spc="25" dirty="0">
                <a:latin typeface="FZLTZHB--B51-0"/>
                <a:cs typeface="FZLTZHB--B51-0"/>
              </a:rPr>
              <a:t>p</a:t>
            </a:r>
            <a:r>
              <a:rPr sz="1800" b="1" spc="50" dirty="0">
                <a:latin typeface="FZLTZHB--B51-0"/>
                <a:cs typeface="FZLTZHB--B51-0"/>
              </a:rPr>
              <a:t>ut1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op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25" dirty="0">
                <a:latin typeface="FZLTZHB--B51-0"/>
                <a:cs typeface="FZLTZHB--B51-0"/>
              </a:rPr>
              <a:t>n(</a:t>
            </a:r>
            <a:r>
              <a:rPr sz="1800" b="1" spc="24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doc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um</a:t>
            </a:r>
            <a:r>
              <a:rPr sz="1800" b="1" spc="-36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nt</a:t>
            </a:r>
            <a:r>
              <a:rPr sz="18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.p</a:t>
            </a:r>
            <a:r>
              <a:rPr sz="18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300" dirty="0">
                <a:solidFill>
                  <a:srgbClr val="1DB41D"/>
                </a:solidFill>
                <a:latin typeface="FZLTZHB--B51-0"/>
                <a:cs typeface="FZLTZHB--B51-0"/>
              </a:rPr>
              <a:t>f"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20" dirty="0">
                <a:latin typeface="FZLTZHB--B51-0"/>
                <a:cs typeface="FZLTZHB--B51-0"/>
              </a:rPr>
              <a:t>in</a:t>
            </a:r>
            <a:r>
              <a:rPr sz="1800" b="1" spc="25" dirty="0">
                <a:latin typeface="FZLTZHB--B51-0"/>
                <a:cs typeface="FZLTZHB--B51-0"/>
              </a:rPr>
              <a:t>p</a:t>
            </a:r>
            <a:r>
              <a:rPr sz="1800" b="1" spc="-30" dirty="0">
                <a:latin typeface="FZLTZHB--B51-0"/>
                <a:cs typeface="FZLTZHB--B51-0"/>
              </a:rPr>
              <a:t>ut2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op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25" dirty="0">
                <a:latin typeface="FZLTZHB--B51-0"/>
                <a:cs typeface="FZLTZHB--B51-0"/>
              </a:rPr>
              <a:t>n(</a:t>
            </a:r>
            <a:r>
              <a:rPr sz="1800" b="1" spc="24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doc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um</a:t>
            </a:r>
            <a:r>
              <a:rPr sz="1800" b="1" spc="-36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-30" dirty="0">
                <a:solidFill>
                  <a:srgbClr val="1DB41D"/>
                </a:solidFill>
                <a:latin typeface="FZLTZHB--B51-0"/>
                <a:cs typeface="FZLTZHB--B51-0"/>
              </a:rPr>
              <a:t>nt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.p</a:t>
            </a:r>
            <a:r>
              <a:rPr sz="18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300" dirty="0">
                <a:solidFill>
                  <a:srgbClr val="1DB41D"/>
                </a:solidFill>
                <a:latin typeface="FZLTZHB--B51-0"/>
                <a:cs typeface="FZLTZHB--B51-0"/>
              </a:rPr>
              <a:t>f"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5" dirty="0">
                <a:solidFill>
                  <a:srgbClr val="1DB41D"/>
                </a:solidFill>
                <a:latin typeface="FZLTZHB--B51-0"/>
                <a:cs typeface="FZLTZHB--B51-0"/>
              </a:rPr>
              <a:t>rb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 marR="5080">
              <a:lnSpc>
                <a:spcPts val="3020"/>
              </a:lnSpc>
            </a:pPr>
            <a:r>
              <a:rPr sz="1800" b="1" spc="-320" dirty="0">
                <a:latin typeface="FZLTZHB--B51-0"/>
                <a:cs typeface="FZLTZHB--B51-0"/>
              </a:rPr>
              <a:t>me</a:t>
            </a:r>
            <a:r>
              <a:rPr sz="1800" b="1" spc="-175" dirty="0">
                <a:latin typeface="FZLTZHB--B51-0"/>
                <a:cs typeface="FZLTZHB--B51-0"/>
              </a:rPr>
              <a:t>r</a:t>
            </a:r>
            <a:r>
              <a:rPr sz="1800" b="1" spc="-75" dirty="0">
                <a:latin typeface="FZLTZHB--B51-0"/>
                <a:cs typeface="FZLTZHB--B51-0"/>
              </a:rPr>
              <a:t>ge</a:t>
            </a:r>
            <a:r>
              <a:rPr sz="1800" b="1" spc="-60" dirty="0">
                <a:latin typeface="FZLTZHB--B51-0"/>
                <a:cs typeface="FZLTZHB--B51-0"/>
              </a:rPr>
              <a:t>r</a:t>
            </a:r>
            <a:r>
              <a:rPr sz="1800" b="1" spc="-10" dirty="0">
                <a:latin typeface="FZLTZHB--B51-0"/>
                <a:cs typeface="FZLTZHB--B51-0"/>
              </a:rPr>
              <a:t>.a</a:t>
            </a:r>
            <a:r>
              <a:rPr sz="1800" b="1" spc="-25" dirty="0">
                <a:latin typeface="FZLTZHB--B51-0"/>
                <a:cs typeface="FZLTZHB--B51-0"/>
              </a:rPr>
              <a:t>p</a:t>
            </a:r>
            <a:r>
              <a:rPr sz="1800" b="1" spc="-215" dirty="0">
                <a:latin typeface="FZLTZHB--B51-0"/>
                <a:cs typeface="FZLTZHB--B51-0"/>
              </a:rPr>
              <a:t>pe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-210" dirty="0">
                <a:latin typeface="FZLTZHB--B51-0"/>
                <a:cs typeface="FZLTZHB--B51-0"/>
              </a:rPr>
              <a:t>d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345" dirty="0">
                <a:latin typeface="FZLTZHB--B51-0"/>
                <a:cs typeface="FZLTZHB--B51-0"/>
              </a:rPr>
              <a:t>f</a:t>
            </a:r>
            <a:r>
              <a:rPr sz="1800" b="1" spc="180" dirty="0">
                <a:latin typeface="FZLTZHB--B51-0"/>
                <a:cs typeface="FZLTZHB--B51-0"/>
              </a:rPr>
              <a:t>il</a:t>
            </a:r>
            <a:r>
              <a:rPr sz="1800" b="1" spc="450" dirty="0">
                <a:latin typeface="FZLTZHB--B51-0"/>
                <a:cs typeface="FZLTZHB--B51-0"/>
              </a:rPr>
              <a:t>e</a:t>
            </a:r>
            <a:r>
              <a:rPr sz="1800" b="1" spc="25" dirty="0">
                <a:latin typeface="FZLTZHB--B51-0"/>
                <a:cs typeface="FZLTZHB--B51-0"/>
              </a:rPr>
              <a:t>obj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0" dirty="0">
                <a:latin typeface="FZLTZHB--B51-0"/>
                <a:cs typeface="FZLTZHB--B51-0"/>
              </a:rPr>
              <a:t>in</a:t>
            </a:r>
            <a:r>
              <a:rPr sz="1800" b="1" spc="25" dirty="0">
                <a:latin typeface="FZLTZHB--B51-0"/>
                <a:cs typeface="FZLTZHB--B51-0"/>
              </a:rPr>
              <a:t>p</a:t>
            </a:r>
            <a:r>
              <a:rPr sz="1800" b="1" spc="50" dirty="0">
                <a:latin typeface="FZLTZHB--B51-0"/>
                <a:cs typeface="FZLTZHB--B51-0"/>
              </a:rPr>
              <a:t>ut</a:t>
            </a:r>
            <a:r>
              <a:rPr sz="1800" b="1" spc="40" dirty="0">
                <a:latin typeface="FZLTZHB--B51-0"/>
                <a:cs typeface="FZLTZHB--B51-0"/>
              </a:rPr>
              <a:t>1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25" dirty="0">
                <a:latin typeface="FZLTZHB--B51-0"/>
                <a:cs typeface="FZLTZHB--B51-0"/>
              </a:rPr>
              <a:t>p</a:t>
            </a:r>
            <a:r>
              <a:rPr sz="1800" b="1" spc="-204" dirty="0">
                <a:latin typeface="FZLTZHB--B51-0"/>
                <a:cs typeface="FZLTZHB--B51-0"/>
              </a:rPr>
              <a:t>ag</a:t>
            </a:r>
            <a:r>
              <a:rPr sz="1800" b="1" spc="-215" dirty="0">
                <a:latin typeface="FZLTZHB--B51-0"/>
                <a:cs typeface="FZLTZHB--B51-0"/>
              </a:rPr>
              <a:t>e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0" dirty="0">
                <a:latin typeface="FZLTZHB--B51-0"/>
                <a:cs typeface="FZLTZHB--B51-0"/>
              </a:rPr>
              <a:t>(</a:t>
            </a:r>
            <a:r>
              <a:rPr sz="1800" b="1" spc="25" dirty="0">
                <a:latin typeface="FZLTZHB--B51-0"/>
                <a:cs typeface="FZLTZHB--B51-0"/>
              </a:rPr>
              <a:t>0</a:t>
            </a:r>
            <a:r>
              <a:rPr sz="1800" b="1" spc="170" dirty="0">
                <a:latin typeface="FZLTZHB--B51-0"/>
                <a:cs typeface="FZLTZHB--B51-0"/>
              </a:rPr>
              <a:t>,3</a:t>
            </a:r>
            <a:r>
              <a:rPr sz="1800" b="1" spc="125" dirty="0">
                <a:latin typeface="FZLTZHB--B51-0"/>
                <a:cs typeface="FZLTZHB--B51-0"/>
              </a:rPr>
              <a:t>)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320" dirty="0">
                <a:latin typeface="FZLTZHB--B51-0"/>
                <a:cs typeface="FZLTZHB--B51-0"/>
              </a:rPr>
              <a:t>me</a:t>
            </a:r>
            <a:r>
              <a:rPr sz="1800" b="1" spc="-175" dirty="0">
                <a:latin typeface="FZLTZHB--B51-0"/>
                <a:cs typeface="FZLTZHB--B51-0"/>
              </a:rPr>
              <a:t>r</a:t>
            </a:r>
            <a:r>
              <a:rPr sz="1800" b="1" spc="-75" dirty="0">
                <a:latin typeface="FZLTZHB--B51-0"/>
                <a:cs typeface="FZLTZHB--B51-0"/>
              </a:rPr>
              <a:t>ge</a:t>
            </a:r>
            <a:r>
              <a:rPr sz="1800" b="1" spc="-60" dirty="0">
                <a:latin typeface="FZLTZHB--B51-0"/>
                <a:cs typeface="FZLTZHB--B51-0"/>
              </a:rPr>
              <a:t>r</a:t>
            </a:r>
            <a:r>
              <a:rPr sz="1800" b="1" spc="-215" dirty="0">
                <a:latin typeface="FZLTZHB--B51-0"/>
                <a:cs typeface="FZLTZHB--B51-0"/>
              </a:rPr>
              <a:t>.m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-65" dirty="0">
                <a:latin typeface="FZLTZHB--B51-0"/>
                <a:cs typeface="FZLTZHB--B51-0"/>
              </a:rPr>
              <a:t>rg</a:t>
            </a:r>
            <a:r>
              <a:rPr sz="1800" b="1" spc="-80" dirty="0">
                <a:latin typeface="FZLTZHB--B51-0"/>
                <a:cs typeface="FZLTZHB--B51-0"/>
              </a:rPr>
              <a:t>e</a:t>
            </a:r>
            <a:r>
              <a:rPr sz="1800" b="1" spc="-45" dirty="0">
                <a:latin typeface="FZLTZHB--B51-0"/>
                <a:cs typeface="FZLTZHB--B51-0"/>
              </a:rPr>
              <a:t>(p</a:t>
            </a:r>
            <a:r>
              <a:rPr sz="1800" b="1" spc="-65" dirty="0">
                <a:latin typeface="FZLTZHB--B51-0"/>
                <a:cs typeface="FZLTZHB--B51-0"/>
              </a:rPr>
              <a:t>o</a:t>
            </a:r>
            <a:r>
              <a:rPr sz="1800" b="1" spc="250" dirty="0">
                <a:latin typeface="FZLTZHB--B51-0"/>
                <a:cs typeface="FZLTZHB--B51-0"/>
              </a:rPr>
              <a:t>si</a:t>
            </a:r>
            <a:r>
              <a:rPr sz="1800" b="1" spc="204" dirty="0">
                <a:latin typeface="FZLTZHB--B51-0"/>
                <a:cs typeface="FZLTZHB--B51-0"/>
              </a:rPr>
              <a:t>t</a:t>
            </a:r>
            <a:r>
              <a:rPr sz="1800" b="1" spc="30" dirty="0">
                <a:latin typeface="FZLTZHB--B51-0"/>
                <a:cs typeface="FZLTZHB--B51-0"/>
              </a:rPr>
              <a:t>ion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110" dirty="0">
                <a:latin typeface="FZLTZHB--B51-0"/>
                <a:cs typeface="FZLTZHB--B51-0"/>
              </a:rPr>
              <a:t>2,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484" dirty="0">
                <a:latin typeface="FZLTZHB--B51-0"/>
                <a:cs typeface="FZLTZHB--B51-0"/>
              </a:rPr>
              <a:t>fi</a:t>
            </a:r>
            <a:r>
              <a:rPr sz="1800" b="1" spc="405" dirty="0">
                <a:latin typeface="FZLTZHB--B51-0"/>
                <a:cs typeface="FZLTZHB--B51-0"/>
              </a:rPr>
              <a:t>l</a:t>
            </a:r>
            <a:r>
              <a:rPr sz="1800" b="1" spc="-204" dirty="0">
                <a:latin typeface="FZLTZHB--B51-0"/>
                <a:cs typeface="FZLTZHB--B51-0"/>
              </a:rPr>
              <a:t>eo</a:t>
            </a:r>
            <a:r>
              <a:rPr sz="1800" b="1" spc="-220" dirty="0">
                <a:latin typeface="FZLTZHB--B51-0"/>
                <a:cs typeface="FZLTZHB--B51-0"/>
              </a:rPr>
              <a:t>b</a:t>
            </a:r>
            <a:r>
              <a:rPr sz="1800" b="1" spc="495" dirty="0">
                <a:latin typeface="FZLTZHB--B51-0"/>
                <a:cs typeface="FZLTZHB--B51-0"/>
              </a:rPr>
              <a:t>j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80" dirty="0">
                <a:latin typeface="FZLTZHB--B51-0"/>
                <a:cs typeface="FZLTZHB--B51-0"/>
              </a:rPr>
              <a:t>i</a:t>
            </a:r>
            <a:r>
              <a:rPr sz="1800" b="1" spc="200" dirty="0">
                <a:latin typeface="FZLTZHB--B51-0"/>
                <a:cs typeface="FZLTZHB--B51-0"/>
              </a:rPr>
              <a:t>n</a:t>
            </a:r>
            <a:r>
              <a:rPr sz="1800" b="1" spc="-45" dirty="0">
                <a:latin typeface="FZLTZHB--B51-0"/>
                <a:cs typeface="FZLTZHB--B51-0"/>
              </a:rPr>
              <a:t>pu</a:t>
            </a:r>
            <a:r>
              <a:rPr sz="1800" b="1" spc="-35" dirty="0">
                <a:latin typeface="FZLTZHB--B51-0"/>
                <a:cs typeface="FZLTZHB--B51-0"/>
              </a:rPr>
              <a:t>t</a:t>
            </a:r>
            <a:r>
              <a:rPr sz="1800" b="1" spc="110" dirty="0">
                <a:latin typeface="FZLTZHB--B51-0"/>
                <a:cs typeface="FZLTZHB--B51-0"/>
              </a:rPr>
              <a:t>2,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pa</a:t>
            </a:r>
            <a:r>
              <a:rPr sz="1800" b="1" spc="-220" dirty="0">
                <a:latin typeface="FZLTZHB--B51-0"/>
                <a:cs typeface="FZLTZHB--B51-0"/>
              </a:rPr>
              <a:t>g</a:t>
            </a:r>
            <a:r>
              <a:rPr sz="1800" b="1" spc="-160" dirty="0">
                <a:latin typeface="FZLTZHB--B51-0"/>
                <a:cs typeface="FZLTZHB--B51-0"/>
              </a:rPr>
              <a:t>es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75" dirty="0">
                <a:latin typeface="FZLTZHB--B51-0"/>
                <a:cs typeface="FZLTZHB--B51-0"/>
              </a:rPr>
              <a:t>0,</a:t>
            </a:r>
            <a:r>
              <a:rPr sz="1800" b="1" spc="70" dirty="0">
                <a:latin typeface="FZLTZHB--B51-0"/>
                <a:cs typeface="FZLTZHB--B51-0"/>
              </a:rPr>
              <a:t>1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40" dirty="0">
                <a:latin typeface="FZLTZHB--B51-0"/>
                <a:cs typeface="FZLTZHB--B51-0"/>
              </a:rPr>
              <a:t>ou</a:t>
            </a:r>
            <a:r>
              <a:rPr sz="1800" b="1" spc="-35" dirty="0">
                <a:latin typeface="FZLTZHB--B51-0"/>
                <a:cs typeface="FZLTZHB--B51-0"/>
              </a:rPr>
              <a:t>t</a:t>
            </a:r>
            <a:r>
              <a:rPr sz="1800" b="1" spc="-40" dirty="0">
                <a:latin typeface="FZLTZHB--B51-0"/>
                <a:cs typeface="FZLTZHB--B51-0"/>
              </a:rPr>
              <a:t>put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op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25" dirty="0">
                <a:latin typeface="FZLTZHB--B51-0"/>
                <a:cs typeface="FZLTZHB--B51-0"/>
              </a:rPr>
              <a:t>n(</a:t>
            </a:r>
            <a:r>
              <a:rPr sz="1800" b="1" spc="24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doc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um</a:t>
            </a:r>
            <a:r>
              <a:rPr sz="1800" b="1" spc="-36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nt</a:t>
            </a:r>
            <a:r>
              <a:rPr sz="18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-</a:t>
            </a:r>
            <a:r>
              <a:rPr sz="1800" b="1" spc="-40" dirty="0">
                <a:solidFill>
                  <a:srgbClr val="1DB41D"/>
                </a:solidFill>
                <a:latin typeface="FZLTZHB--B51-0"/>
                <a:cs typeface="FZLTZHB--B51-0"/>
              </a:rPr>
              <a:t>ou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pu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.p</a:t>
            </a:r>
            <a:r>
              <a:rPr sz="18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300" dirty="0">
                <a:solidFill>
                  <a:srgbClr val="1DB41D"/>
                </a:solidFill>
                <a:latin typeface="FZLTZHB--B51-0"/>
                <a:cs typeface="FZLTZHB--B51-0"/>
              </a:rPr>
              <a:t>f"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430" dirty="0">
                <a:solidFill>
                  <a:srgbClr val="1DB41D"/>
                </a:solidFill>
                <a:latin typeface="FZLTZHB--B51-0"/>
                <a:cs typeface="FZLTZHB--B51-0"/>
              </a:rPr>
              <a:t>wb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931" y="4669720"/>
            <a:ext cx="4424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y2.g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ithub.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/P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DF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528" y="4666805"/>
            <a:ext cx="25355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20" dirty="0">
                <a:latin typeface="FZLTZHB--B51-0"/>
                <a:cs typeface="FZLTZHB--B51-0"/>
              </a:rPr>
              <a:t>me</a:t>
            </a:r>
            <a:r>
              <a:rPr sz="1800" b="1" spc="-175" dirty="0">
                <a:latin typeface="FZLTZHB--B51-0"/>
                <a:cs typeface="FZLTZHB--B51-0"/>
              </a:rPr>
              <a:t>r</a:t>
            </a:r>
            <a:r>
              <a:rPr sz="1800" b="1" spc="-75" dirty="0">
                <a:latin typeface="FZLTZHB--B51-0"/>
                <a:cs typeface="FZLTZHB--B51-0"/>
              </a:rPr>
              <a:t>ge</a:t>
            </a:r>
            <a:r>
              <a:rPr sz="1800" b="1" spc="-60" dirty="0">
                <a:latin typeface="FZLTZHB--B51-0"/>
                <a:cs typeface="FZLTZHB--B51-0"/>
              </a:rPr>
              <a:t>r</a:t>
            </a:r>
            <a:r>
              <a:rPr sz="1800" b="1" spc="-15" dirty="0">
                <a:latin typeface="FZLTZHB--B51-0"/>
                <a:cs typeface="FZLTZHB--B51-0"/>
              </a:rPr>
              <a:t>.w</a:t>
            </a:r>
            <a:r>
              <a:rPr sz="1800" b="1" spc="-20" dirty="0">
                <a:latin typeface="FZLTZHB--B51-0"/>
                <a:cs typeface="FZLTZHB--B51-0"/>
              </a:rPr>
              <a:t>r</a:t>
            </a:r>
            <a:r>
              <a:rPr sz="1800" b="1" spc="150" dirty="0">
                <a:latin typeface="FZLTZHB--B51-0"/>
                <a:cs typeface="FZLTZHB--B51-0"/>
              </a:rPr>
              <a:t>it</a:t>
            </a:r>
            <a:r>
              <a:rPr sz="1800" b="1" spc="315" dirty="0">
                <a:latin typeface="FZLTZHB--B51-0"/>
                <a:cs typeface="FZLTZHB--B51-0"/>
              </a:rPr>
              <a:t>e</a:t>
            </a:r>
            <a:r>
              <a:rPr sz="1800" b="1" spc="-45" dirty="0">
                <a:latin typeface="FZLTZHB--B51-0"/>
                <a:cs typeface="FZLTZHB--B51-0"/>
              </a:rPr>
              <a:t>(o</a:t>
            </a:r>
            <a:r>
              <a:rPr sz="1800" b="1" spc="-65" dirty="0">
                <a:latin typeface="FZLTZHB--B51-0"/>
                <a:cs typeface="FZLTZHB--B51-0"/>
              </a:rPr>
              <a:t>u</a:t>
            </a:r>
            <a:r>
              <a:rPr sz="1800" b="1" spc="-35" dirty="0">
                <a:latin typeface="FZLTZHB--B51-0"/>
                <a:cs typeface="FZLTZHB--B51-0"/>
              </a:rPr>
              <a:t>tp</a:t>
            </a:r>
            <a:r>
              <a:rPr sz="1800" b="1" spc="-55" dirty="0">
                <a:latin typeface="FZLTZHB--B51-0"/>
                <a:cs typeface="FZLTZHB--B51-0"/>
              </a:rPr>
              <a:t>u</a:t>
            </a:r>
            <a:r>
              <a:rPr sz="1800" b="1" spc="295" dirty="0">
                <a:latin typeface="FZLTZHB--B51-0"/>
                <a:cs typeface="FZLTZHB--B51-0"/>
              </a:rPr>
              <a:t>t)</a:t>
            </a:r>
            <a:endParaRPr sz="18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537" y="1529255"/>
            <a:ext cx="69538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1440">
              <a:lnSpc>
                <a:spcPct val="100000"/>
              </a:lnSpc>
            </a:pPr>
            <a:r>
              <a:rPr sz="2400" b="1" spc="2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32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2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：自然语言文本处理第三方库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提供了一批简单易用的自然语言文本处理功能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支持语言文本分类、标记、语法句法、语义分析等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最优秀的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自然语言处理库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/>
          <p:nvPr/>
        </p:nvSpPr>
        <p:spPr>
          <a:xfrm>
            <a:off x="4427982" y="3435858"/>
            <a:ext cx="4248149" cy="1265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267" y="1529255"/>
            <a:ext cx="6575425" cy="312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3875">
              <a:lnSpc>
                <a:spcPct val="100000"/>
              </a:lnSpc>
            </a:pPr>
            <a:r>
              <a:rPr sz="2400" b="1" spc="2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-32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2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：自然语言文本处理第三方库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fr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800" b="1" spc="-229" dirty="0">
                <a:latin typeface="FZLTZHB--B51-0"/>
                <a:cs typeface="FZLTZHB--B51-0"/>
              </a:rPr>
              <a:t>n</a:t>
            </a:r>
            <a:r>
              <a:rPr sz="1800" b="1" spc="165" dirty="0">
                <a:latin typeface="FZLTZHB--B51-0"/>
                <a:cs typeface="FZLTZHB--B51-0"/>
              </a:rPr>
              <a:t>lt</a:t>
            </a:r>
            <a:r>
              <a:rPr sz="1800" b="1" spc="325" dirty="0">
                <a:latin typeface="FZLTZHB--B51-0"/>
                <a:cs typeface="FZLTZHB--B51-0"/>
              </a:rPr>
              <a:t>k</a:t>
            </a:r>
            <a:r>
              <a:rPr sz="1800" b="1" spc="10" dirty="0">
                <a:latin typeface="FZLTZHB--B51-0"/>
                <a:cs typeface="FZLTZHB--B51-0"/>
              </a:rPr>
              <a:t>.c</a:t>
            </a:r>
            <a:r>
              <a:rPr sz="1800" b="1" dirty="0">
                <a:latin typeface="FZLTZHB--B51-0"/>
                <a:cs typeface="FZLTZHB--B51-0"/>
              </a:rPr>
              <a:t>o</a:t>
            </a:r>
            <a:r>
              <a:rPr sz="1800" b="1" spc="-70" dirty="0">
                <a:latin typeface="FZLTZHB--B51-0"/>
                <a:cs typeface="FZLTZHB--B51-0"/>
              </a:rPr>
              <a:t>rp</a:t>
            </a:r>
            <a:r>
              <a:rPr sz="1800" b="1" spc="-90" dirty="0">
                <a:latin typeface="FZLTZHB--B51-0"/>
                <a:cs typeface="FZLTZHB--B51-0"/>
              </a:rPr>
              <a:t>u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mp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85" dirty="0">
                <a:latin typeface="FZLTZHB--B51-0"/>
                <a:cs typeface="FZLTZHB--B51-0"/>
              </a:rPr>
              <a:t>tr</a:t>
            </a:r>
            <a:r>
              <a:rPr sz="1800" b="1" spc="135" dirty="0">
                <a:latin typeface="FZLTZHB--B51-0"/>
                <a:cs typeface="FZLTZHB--B51-0"/>
              </a:rPr>
              <a:t>e</a:t>
            </a:r>
            <a:r>
              <a:rPr sz="1800" b="1" spc="-210" dirty="0">
                <a:latin typeface="FZLTZHB--B51-0"/>
                <a:cs typeface="FZLTZHB--B51-0"/>
              </a:rPr>
              <a:t>eb</a:t>
            </a:r>
            <a:r>
              <a:rPr sz="1800" b="1" spc="-215" dirty="0">
                <a:latin typeface="FZLTZHB--B51-0"/>
                <a:cs typeface="FZLTZHB--B51-0"/>
              </a:rPr>
              <a:t>a</a:t>
            </a:r>
            <a:r>
              <a:rPr sz="1800" b="1" spc="-190" dirty="0">
                <a:latin typeface="FZLTZHB--B51-0"/>
                <a:cs typeface="FZLTZHB--B51-0"/>
              </a:rPr>
              <a:t>nk</a:t>
            </a:r>
            <a:endParaRPr sz="1800">
              <a:latin typeface="FZLTZHB--B51-0"/>
              <a:cs typeface="FZLTZHB--B51-0"/>
            </a:endParaRPr>
          </a:p>
          <a:p>
            <a:pPr marL="12700" marR="1032510">
              <a:lnSpc>
                <a:spcPct val="200000"/>
              </a:lnSpc>
            </a:pPr>
            <a:r>
              <a:rPr sz="1800" b="1" spc="310" dirty="0">
                <a:latin typeface="FZLTZHB--B51-0"/>
                <a:cs typeface="FZLTZHB--B51-0"/>
              </a:rPr>
              <a:t>t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45" dirty="0">
                <a:latin typeface="FZLTZHB--B51-0"/>
                <a:cs typeface="FZLTZHB--B51-0"/>
              </a:rPr>
              <a:t>t</a:t>
            </a:r>
            <a:r>
              <a:rPr sz="1800" b="1" spc="270" dirty="0">
                <a:latin typeface="FZLTZHB--B51-0"/>
                <a:cs typeface="FZLTZHB--B51-0"/>
              </a:rPr>
              <a:t>r</a:t>
            </a:r>
            <a:r>
              <a:rPr sz="1800" b="1" spc="-210" dirty="0">
                <a:latin typeface="FZLTZHB--B51-0"/>
                <a:cs typeface="FZLTZHB--B51-0"/>
              </a:rPr>
              <a:t>ee</a:t>
            </a:r>
            <a:r>
              <a:rPr sz="1800" b="1" spc="-220" dirty="0">
                <a:latin typeface="FZLTZHB--B51-0"/>
                <a:cs typeface="FZLTZHB--B51-0"/>
              </a:rPr>
              <a:t>b</a:t>
            </a:r>
            <a:r>
              <a:rPr sz="1800" b="1" spc="-195" dirty="0">
                <a:latin typeface="FZLTZHB--B51-0"/>
                <a:cs typeface="FZLTZHB--B51-0"/>
              </a:rPr>
              <a:t>an</a:t>
            </a:r>
            <a:r>
              <a:rPr sz="1800" b="1" spc="-200" dirty="0">
                <a:latin typeface="FZLTZHB--B51-0"/>
                <a:cs typeface="FZLTZHB--B51-0"/>
              </a:rPr>
              <a:t>k</a:t>
            </a:r>
            <a:r>
              <a:rPr sz="1800" b="1" spc="-10" dirty="0">
                <a:latin typeface="FZLTZHB--B51-0"/>
                <a:cs typeface="FZLTZHB--B51-0"/>
              </a:rPr>
              <a:t>.p</a:t>
            </a:r>
            <a:r>
              <a:rPr sz="1800" b="1" spc="-25" dirty="0">
                <a:latin typeface="FZLTZHB--B51-0"/>
                <a:cs typeface="FZLTZHB--B51-0"/>
              </a:rPr>
              <a:t>a</a:t>
            </a:r>
            <a:r>
              <a:rPr sz="1800" b="1" spc="-30" dirty="0">
                <a:latin typeface="FZLTZHB--B51-0"/>
                <a:cs typeface="FZLTZHB--B51-0"/>
              </a:rPr>
              <a:t>rs</a:t>
            </a:r>
            <a:r>
              <a:rPr sz="1800" b="1" spc="-50" dirty="0">
                <a:latin typeface="FZLTZHB--B51-0"/>
                <a:cs typeface="FZLTZHB--B51-0"/>
              </a:rPr>
              <a:t>e</a:t>
            </a:r>
            <a:r>
              <a:rPr sz="1800" b="1" spc="-200" dirty="0">
                <a:latin typeface="FZLTZHB--B51-0"/>
                <a:cs typeface="FZLTZHB--B51-0"/>
              </a:rPr>
              <a:t>d_</a:t>
            </a:r>
            <a:r>
              <a:rPr sz="1800" b="1" spc="-190" dirty="0">
                <a:latin typeface="FZLTZHB--B51-0"/>
                <a:cs typeface="FZLTZHB--B51-0"/>
              </a:rPr>
              <a:t>s</a:t>
            </a:r>
            <a:r>
              <a:rPr sz="1800" b="1" spc="-45" dirty="0">
                <a:latin typeface="FZLTZHB--B51-0"/>
                <a:cs typeface="FZLTZHB--B51-0"/>
              </a:rPr>
              <a:t>en</a:t>
            </a:r>
            <a:r>
              <a:rPr sz="1800" b="1" spc="-35" dirty="0">
                <a:latin typeface="FZLTZHB--B51-0"/>
                <a:cs typeface="FZLTZHB--B51-0"/>
              </a:rPr>
              <a:t>t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-105" dirty="0">
                <a:solidFill>
                  <a:srgbClr val="1DB41D"/>
                </a:solidFill>
                <a:latin typeface="FZLTZHB--B51-0"/>
                <a:cs typeface="FZLTZHB--B51-0"/>
              </a:rPr>
              <a:t>ws</a:t>
            </a:r>
            <a:r>
              <a:rPr sz="1800" b="1" spc="-50" dirty="0">
                <a:solidFill>
                  <a:srgbClr val="1DB41D"/>
                </a:solidFill>
                <a:latin typeface="FZLTZHB--B51-0"/>
                <a:cs typeface="FZLTZHB--B51-0"/>
              </a:rPr>
              <a:t>j</a:t>
            </a:r>
            <a:r>
              <a:rPr sz="18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_0</a:t>
            </a:r>
            <a:r>
              <a:rPr sz="1800" b="1" spc="-240" dirty="0">
                <a:solidFill>
                  <a:srgbClr val="1DB41D"/>
                </a:solidFill>
                <a:latin typeface="FZLTZHB--B51-0"/>
                <a:cs typeface="FZLTZHB--B51-0"/>
              </a:rPr>
              <a:t>0</a:t>
            </a:r>
            <a:r>
              <a:rPr sz="1800" b="1" spc="80" dirty="0">
                <a:solidFill>
                  <a:srgbClr val="1DB41D"/>
                </a:solidFill>
                <a:latin typeface="FZLTZHB--B51-0"/>
                <a:cs typeface="FZLTZHB--B51-0"/>
              </a:rPr>
              <a:t>01</a:t>
            </a:r>
            <a:r>
              <a:rPr sz="18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1800" b="1" spc="-275" dirty="0">
                <a:solidFill>
                  <a:srgbClr val="1DB41D"/>
                </a:solidFill>
                <a:latin typeface="FZLTZHB--B51-0"/>
                <a:cs typeface="FZLTZHB--B51-0"/>
              </a:rPr>
              <a:t>mr</a:t>
            </a:r>
            <a:r>
              <a:rPr sz="1800" b="1" spc="-265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335" dirty="0">
                <a:latin typeface="FZLTZHB--B51-0"/>
                <a:cs typeface="FZLTZHB--B51-0"/>
              </a:rPr>
              <a:t>)</a:t>
            </a:r>
            <a:r>
              <a:rPr sz="1800" b="1" spc="285" dirty="0">
                <a:latin typeface="FZLTZHB--B51-0"/>
                <a:cs typeface="FZLTZHB--B51-0"/>
              </a:rPr>
              <a:t>[</a:t>
            </a:r>
            <a:r>
              <a:rPr sz="1800" b="1" spc="65" dirty="0">
                <a:latin typeface="FZLTZHB--B51-0"/>
                <a:cs typeface="FZLTZHB--B51-0"/>
              </a:rPr>
              <a:t>0]</a:t>
            </a:r>
            <a:r>
              <a:rPr sz="1800" b="1" spc="35" dirty="0">
                <a:latin typeface="FZLTZHB--B51-0"/>
                <a:cs typeface="FZLTZHB--B51-0"/>
              </a:rPr>
              <a:t> </a:t>
            </a:r>
            <a:r>
              <a:rPr sz="1800" b="1" spc="125" dirty="0">
                <a:latin typeface="FZLTZHB--B51-0"/>
                <a:cs typeface="FZLTZHB--B51-0"/>
              </a:rPr>
              <a:t>t.</a:t>
            </a:r>
            <a:r>
              <a:rPr sz="1800" b="1" spc="225" dirty="0">
                <a:latin typeface="FZLTZHB--B51-0"/>
                <a:cs typeface="FZLTZHB--B51-0"/>
              </a:rPr>
              <a:t>d</a:t>
            </a:r>
            <a:r>
              <a:rPr sz="1800" b="1" spc="-170" dirty="0">
                <a:latin typeface="FZLTZHB--B51-0"/>
                <a:cs typeface="FZLTZHB--B51-0"/>
              </a:rPr>
              <a:t>ra</a:t>
            </a:r>
            <a:r>
              <a:rPr sz="1800" b="1" spc="-290" dirty="0">
                <a:latin typeface="FZLTZHB--B51-0"/>
                <a:cs typeface="FZLTZHB--B51-0"/>
              </a:rPr>
              <a:t>w</a:t>
            </a:r>
            <a:r>
              <a:rPr sz="1800" b="1" spc="275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n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tk.org/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3606" y="1691771"/>
            <a:ext cx="8387080" cy="228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：创建或更新</a:t>
            </a:r>
            <a:r>
              <a:rPr sz="2400" b="1" spc="45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6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-15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文件的第三方库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3450">
              <a:latin typeface="Times New Roman"/>
              <a:cs typeface="Times New Roman"/>
            </a:endParaRPr>
          </a:p>
          <a:p>
            <a:pPr marL="64897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提供创建或更新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d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65" dirty="0">
                <a:latin typeface="Arial"/>
                <a:cs typeface="Arial"/>
              </a:rPr>
              <a:t>x</a:t>
            </a:r>
            <a:r>
              <a:rPr sz="2400" b="1" dirty="0">
                <a:latin typeface="Heiti SC"/>
                <a:cs typeface="Heiti SC"/>
              </a:rPr>
              <a:t>等文件的计算功能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64897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增加并配置段落、图片、表格、文字等，功能全面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文</a:t>
            </a:r>
            <a:r>
              <a:rPr dirty="0">
                <a:latin typeface="Arial Unicode MS"/>
                <a:cs typeface="Arial Unicode MS"/>
              </a:rPr>
              <a:t>本处理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7065" y="1529167"/>
            <a:ext cx="8417560" cy="335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：创建或更新</a:t>
            </a:r>
            <a:r>
              <a:rPr sz="2400" b="1" spc="45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6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-7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文件的第三方库</a:t>
            </a:r>
            <a:endParaRPr sz="2400">
              <a:latin typeface="Heiti SC"/>
              <a:cs typeface="Heiti SC"/>
            </a:endParaRPr>
          </a:p>
          <a:p>
            <a:pPr marL="648970" marR="4623435" indent="-635">
              <a:lnSpc>
                <a:spcPct val="150000"/>
              </a:lnSpc>
              <a:spcBef>
                <a:spcPts val="525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fr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800" b="1" spc="-210" dirty="0">
                <a:latin typeface="FZLTZHB--B51-0"/>
                <a:cs typeface="FZLTZHB--B51-0"/>
              </a:rPr>
              <a:t>d</a:t>
            </a:r>
            <a:r>
              <a:rPr sz="1800" b="1" spc="-204" dirty="0">
                <a:latin typeface="FZLTZHB--B51-0"/>
                <a:cs typeface="FZLTZHB--B51-0"/>
              </a:rPr>
              <a:t>o</a:t>
            </a:r>
            <a:r>
              <a:rPr sz="1800" b="1" spc="-150" dirty="0">
                <a:latin typeface="FZLTZHB--B51-0"/>
                <a:cs typeface="FZLTZHB--B51-0"/>
              </a:rPr>
              <a:t>c</a:t>
            </a:r>
            <a:r>
              <a:rPr sz="1800" b="1" spc="-140" dirty="0">
                <a:latin typeface="FZLTZHB--B51-0"/>
                <a:cs typeface="FZLTZHB--B51-0"/>
              </a:rPr>
              <a:t>x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po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800" b="1" spc="-500" dirty="0">
                <a:latin typeface="FZLTZHB--B51-0"/>
                <a:cs typeface="FZLTZHB--B51-0"/>
              </a:rPr>
              <a:t>D</a:t>
            </a:r>
            <a:r>
              <a:rPr sz="1800" b="1" spc="-185" dirty="0">
                <a:latin typeface="FZLTZHB--B51-0"/>
                <a:cs typeface="FZLTZHB--B51-0"/>
              </a:rPr>
              <a:t>oc</a:t>
            </a:r>
            <a:r>
              <a:rPr sz="1800" b="1" spc="-204" dirty="0">
                <a:latin typeface="FZLTZHB--B51-0"/>
                <a:cs typeface="FZLTZHB--B51-0"/>
              </a:rPr>
              <a:t>u</a:t>
            </a:r>
            <a:r>
              <a:rPr sz="1800" b="1" spc="-445" dirty="0">
                <a:latin typeface="FZLTZHB--B51-0"/>
                <a:cs typeface="FZLTZHB--B51-0"/>
              </a:rPr>
              <a:t>me</a:t>
            </a:r>
            <a:r>
              <a:rPr sz="1800" b="1" spc="-370" dirty="0">
                <a:latin typeface="FZLTZHB--B51-0"/>
                <a:cs typeface="FZLTZHB--B51-0"/>
              </a:rPr>
              <a:t>n</a:t>
            </a:r>
            <a:r>
              <a:rPr sz="1800" b="1" spc="310" dirty="0">
                <a:latin typeface="FZLTZHB--B51-0"/>
                <a:cs typeface="FZLTZHB--B51-0"/>
              </a:rPr>
              <a:t>t</a:t>
            </a:r>
            <a:r>
              <a:rPr sz="1800" b="1" spc="229" dirty="0">
                <a:latin typeface="FZLTZHB--B51-0"/>
                <a:cs typeface="FZLTZHB--B51-0"/>
              </a:rPr>
              <a:t> </a:t>
            </a:r>
            <a:r>
              <a:rPr sz="1800" b="1" spc="-190" dirty="0">
                <a:latin typeface="FZLTZHB--B51-0"/>
                <a:cs typeface="FZLTZHB--B51-0"/>
              </a:rPr>
              <a:t>doc</a:t>
            </a:r>
            <a:r>
              <a:rPr sz="1800" b="1" spc="-440" dirty="0">
                <a:latin typeface="FZLTZHB--B51-0"/>
                <a:cs typeface="FZLTZHB--B51-0"/>
              </a:rPr>
              <a:t>um</a:t>
            </a:r>
            <a:r>
              <a:rPr sz="1800" b="1" spc="-360" dirty="0">
                <a:latin typeface="FZLTZHB--B51-0"/>
                <a:cs typeface="FZLTZHB--B51-0"/>
              </a:rPr>
              <a:t>e</a:t>
            </a:r>
            <a:r>
              <a:rPr sz="1800" b="1" spc="45" dirty="0">
                <a:latin typeface="FZLTZHB--B51-0"/>
                <a:cs typeface="FZLTZHB--B51-0"/>
              </a:rPr>
              <a:t>nt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500" dirty="0">
                <a:latin typeface="FZLTZHB--B51-0"/>
                <a:cs typeface="FZLTZHB--B51-0"/>
              </a:rPr>
              <a:t>D</a:t>
            </a:r>
            <a:r>
              <a:rPr sz="1800" b="1" spc="-185" dirty="0">
                <a:latin typeface="FZLTZHB--B51-0"/>
                <a:cs typeface="FZLTZHB--B51-0"/>
              </a:rPr>
              <a:t>oc</a:t>
            </a:r>
            <a:r>
              <a:rPr sz="1800" b="1" spc="-204" dirty="0">
                <a:latin typeface="FZLTZHB--B51-0"/>
                <a:cs typeface="FZLTZHB--B51-0"/>
              </a:rPr>
              <a:t>u</a:t>
            </a:r>
            <a:r>
              <a:rPr sz="1800" b="1" spc="-445" dirty="0">
                <a:latin typeface="FZLTZHB--B51-0"/>
                <a:cs typeface="FZLTZHB--B51-0"/>
              </a:rPr>
              <a:t>me</a:t>
            </a:r>
            <a:r>
              <a:rPr sz="1800" b="1" spc="-370" dirty="0">
                <a:latin typeface="FZLTZHB--B51-0"/>
                <a:cs typeface="FZLTZHB--B51-0"/>
              </a:rPr>
              <a:t>n</a:t>
            </a:r>
            <a:r>
              <a:rPr sz="1800" b="1" spc="290" dirty="0">
                <a:latin typeface="FZLTZHB--B51-0"/>
                <a:cs typeface="FZLTZHB--B51-0"/>
              </a:rPr>
              <a:t>t()</a:t>
            </a:r>
            <a:endParaRPr sz="1800">
              <a:latin typeface="FZLTZHB--B51-0"/>
              <a:cs typeface="FZLTZHB--B51-0"/>
            </a:endParaRPr>
          </a:p>
          <a:p>
            <a:pPr marL="648970">
              <a:lnSpc>
                <a:spcPct val="100000"/>
              </a:lnSpc>
              <a:spcBef>
                <a:spcPts val="1080"/>
              </a:spcBef>
            </a:pPr>
            <a:r>
              <a:rPr sz="1800" b="1" spc="-190" dirty="0">
                <a:latin typeface="FZLTZHB--B51-0"/>
                <a:cs typeface="FZLTZHB--B51-0"/>
              </a:rPr>
              <a:t>doc</a:t>
            </a:r>
            <a:r>
              <a:rPr sz="1800" b="1" spc="-440" dirty="0">
                <a:latin typeface="FZLTZHB--B51-0"/>
                <a:cs typeface="FZLTZHB--B51-0"/>
              </a:rPr>
              <a:t>um</a:t>
            </a:r>
            <a:r>
              <a:rPr sz="1800" b="1" spc="-360" dirty="0">
                <a:latin typeface="FZLTZHB--B51-0"/>
                <a:cs typeface="FZLTZHB--B51-0"/>
              </a:rPr>
              <a:t>e</a:t>
            </a:r>
            <a:r>
              <a:rPr sz="1800" b="1" spc="180" dirty="0">
                <a:latin typeface="FZLTZHB--B51-0"/>
                <a:cs typeface="FZLTZHB--B51-0"/>
              </a:rPr>
              <a:t>nt</a:t>
            </a:r>
            <a:r>
              <a:rPr sz="1800" b="1" spc="105" dirty="0">
                <a:latin typeface="FZLTZHB--B51-0"/>
                <a:cs typeface="FZLTZHB--B51-0"/>
              </a:rPr>
              <a:t>.</a:t>
            </a:r>
            <a:r>
              <a:rPr sz="1800" b="1" spc="-204" dirty="0">
                <a:latin typeface="FZLTZHB--B51-0"/>
                <a:cs typeface="FZLTZHB--B51-0"/>
              </a:rPr>
              <a:t>ad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229" dirty="0">
                <a:latin typeface="FZLTZHB--B51-0"/>
                <a:cs typeface="FZLTZHB--B51-0"/>
              </a:rPr>
              <a:t>_h</a:t>
            </a:r>
            <a:r>
              <a:rPr sz="1800" b="1" spc="-235" dirty="0">
                <a:latin typeface="FZLTZHB--B51-0"/>
                <a:cs typeface="FZLTZHB--B51-0"/>
              </a:rPr>
              <a:t>e</a:t>
            </a:r>
            <a:r>
              <a:rPr sz="1800" b="1" spc="45" dirty="0">
                <a:latin typeface="FZLTZHB--B51-0"/>
                <a:cs typeface="FZLTZHB--B51-0"/>
              </a:rPr>
              <a:t>ad</a:t>
            </a:r>
            <a:r>
              <a:rPr sz="1800" b="1" spc="5" dirty="0">
                <a:latin typeface="FZLTZHB--B51-0"/>
                <a:cs typeface="FZLTZHB--B51-0"/>
              </a:rPr>
              <a:t>i</a:t>
            </a:r>
            <a:r>
              <a:rPr sz="1800" b="1" spc="-215" dirty="0">
                <a:latin typeface="FZLTZHB--B51-0"/>
                <a:cs typeface="FZLTZHB--B51-0"/>
              </a:rPr>
              <a:t>ng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-30" dirty="0">
                <a:solidFill>
                  <a:srgbClr val="1DB41D"/>
                </a:solidFill>
                <a:latin typeface="FZLTZHB--B51-0"/>
                <a:cs typeface="FZLTZHB--B51-0"/>
              </a:rPr>
              <a:t>'D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800" b="1" spc="-335" dirty="0">
                <a:solidFill>
                  <a:srgbClr val="1DB41D"/>
                </a:solidFill>
                <a:latin typeface="FZLTZHB--B51-0"/>
                <a:cs typeface="FZLTZHB--B51-0"/>
              </a:rPr>
              <a:t>cu</a:t>
            </a:r>
            <a:r>
              <a:rPr sz="1800" b="1" spc="-520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1800" b="1" spc="-40" dirty="0">
                <a:solidFill>
                  <a:srgbClr val="1DB41D"/>
                </a:solidFill>
                <a:latin typeface="FZLTZHB--B51-0"/>
                <a:cs typeface="FZLTZHB--B51-0"/>
              </a:rPr>
              <a:t>ent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18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tl</a:t>
            </a:r>
            <a:r>
              <a:rPr sz="1800" b="1" spc="31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" dirty="0">
                <a:latin typeface="FZLTZHB--B51-0"/>
                <a:cs typeface="FZLTZHB--B51-0"/>
              </a:rPr>
              <a:t>0)</a:t>
            </a:r>
            <a:endParaRPr sz="1800">
              <a:latin typeface="FZLTZHB--B51-0"/>
              <a:cs typeface="FZLTZHB--B51-0"/>
            </a:endParaRPr>
          </a:p>
          <a:p>
            <a:pPr marL="648970" marR="231140">
              <a:lnSpc>
                <a:spcPct val="150000"/>
              </a:lnSpc>
            </a:pPr>
            <a:r>
              <a:rPr sz="1800" b="1" spc="-215" dirty="0">
                <a:latin typeface="FZLTZHB--B51-0"/>
                <a:cs typeface="FZLTZHB--B51-0"/>
              </a:rPr>
              <a:t>p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04" dirty="0">
                <a:latin typeface="FZLTZHB--B51-0"/>
                <a:cs typeface="FZLTZHB--B51-0"/>
              </a:rPr>
              <a:t>d</a:t>
            </a:r>
            <a:r>
              <a:rPr sz="1800" b="1" spc="-215" dirty="0">
                <a:latin typeface="FZLTZHB--B51-0"/>
                <a:cs typeface="FZLTZHB--B51-0"/>
              </a:rPr>
              <a:t>o</a:t>
            </a:r>
            <a:r>
              <a:rPr sz="1800" b="1" spc="-335" dirty="0">
                <a:latin typeface="FZLTZHB--B51-0"/>
                <a:cs typeface="FZLTZHB--B51-0"/>
              </a:rPr>
              <a:t>cu</a:t>
            </a:r>
            <a:r>
              <a:rPr sz="1800" b="1" spc="-520" dirty="0">
                <a:latin typeface="FZLTZHB--B51-0"/>
                <a:cs typeface="FZLTZHB--B51-0"/>
              </a:rPr>
              <a:t>m</a:t>
            </a:r>
            <a:r>
              <a:rPr sz="1800" b="1" spc="-45" dirty="0">
                <a:latin typeface="FZLTZHB--B51-0"/>
                <a:cs typeface="FZLTZHB--B51-0"/>
              </a:rPr>
              <a:t>en</a:t>
            </a:r>
            <a:r>
              <a:rPr sz="1800" b="1" spc="-35" dirty="0">
                <a:latin typeface="FZLTZHB--B51-0"/>
                <a:cs typeface="FZLTZHB--B51-0"/>
              </a:rPr>
              <a:t>t</a:t>
            </a:r>
            <a:r>
              <a:rPr sz="1800" b="1" spc="-10" dirty="0">
                <a:latin typeface="FZLTZHB--B51-0"/>
                <a:cs typeface="FZLTZHB--B51-0"/>
              </a:rPr>
              <a:t>.a</a:t>
            </a:r>
            <a:r>
              <a:rPr sz="1800" b="1" spc="-20" dirty="0">
                <a:latin typeface="FZLTZHB--B51-0"/>
                <a:cs typeface="FZLTZHB--B51-0"/>
              </a:rPr>
              <a:t>d</a:t>
            </a:r>
            <a:r>
              <a:rPr sz="1800" b="1" spc="-229" dirty="0">
                <a:latin typeface="FZLTZHB--B51-0"/>
                <a:cs typeface="FZLTZHB--B51-0"/>
              </a:rPr>
              <a:t>d_</a:t>
            </a:r>
            <a:r>
              <a:rPr sz="1800" b="1" spc="-235" dirty="0">
                <a:latin typeface="FZLTZHB--B51-0"/>
                <a:cs typeface="FZLTZHB--B51-0"/>
              </a:rPr>
              <a:t>p</a:t>
            </a:r>
            <a:r>
              <a:rPr sz="1800" b="1" spc="-60" dirty="0">
                <a:latin typeface="FZLTZHB--B51-0"/>
                <a:cs typeface="FZLTZHB--B51-0"/>
              </a:rPr>
              <a:t>ar</a:t>
            </a:r>
            <a:r>
              <a:rPr sz="1800" b="1" spc="-80" dirty="0">
                <a:latin typeface="FZLTZHB--B51-0"/>
                <a:cs typeface="FZLTZHB--B51-0"/>
              </a:rPr>
              <a:t>a</a:t>
            </a:r>
            <a:r>
              <a:rPr sz="1800" b="1" spc="-60" dirty="0">
                <a:latin typeface="FZLTZHB--B51-0"/>
                <a:cs typeface="FZLTZHB--B51-0"/>
              </a:rPr>
              <a:t>gr</a:t>
            </a:r>
            <a:r>
              <a:rPr sz="1800" b="1" spc="-85" dirty="0">
                <a:latin typeface="FZLTZHB--B51-0"/>
                <a:cs typeface="FZLTZHB--B51-0"/>
              </a:rPr>
              <a:t>a</a:t>
            </a:r>
            <a:r>
              <a:rPr sz="1800" b="1" spc="-215" dirty="0">
                <a:latin typeface="FZLTZHB--B51-0"/>
                <a:cs typeface="FZLTZHB--B51-0"/>
              </a:rPr>
              <a:t>ph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'A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pla</a:t>
            </a:r>
            <a:r>
              <a:rPr sz="1800" b="1" spc="145" dirty="0">
                <a:solidFill>
                  <a:srgbClr val="1DB41D"/>
                </a:solidFill>
                <a:latin typeface="FZLTZHB--B51-0"/>
                <a:cs typeface="FZLTZHB--B51-0"/>
              </a:rPr>
              <a:t>in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75" dirty="0">
                <a:solidFill>
                  <a:srgbClr val="1DB41D"/>
                </a:solidFill>
                <a:latin typeface="FZLTZHB--B51-0"/>
                <a:cs typeface="FZLTZHB--B51-0"/>
              </a:rPr>
              <a:t>pa</a:t>
            </a:r>
            <a:r>
              <a:rPr sz="18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-75" dirty="0">
                <a:solidFill>
                  <a:srgbClr val="1DB41D"/>
                </a:solidFill>
                <a:latin typeface="FZLTZHB--B51-0"/>
                <a:cs typeface="FZLTZHB--B51-0"/>
              </a:rPr>
              <a:t>ag</a:t>
            </a:r>
            <a:r>
              <a:rPr sz="18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aph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18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vi</a:t>
            </a:r>
            <a:r>
              <a:rPr sz="18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1800" b="1" spc="-405" dirty="0">
                <a:solidFill>
                  <a:srgbClr val="1DB41D"/>
                </a:solidFill>
                <a:latin typeface="FZLTZHB--B51-0"/>
                <a:cs typeface="FZLTZHB--B51-0"/>
              </a:rPr>
              <a:t>ome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190" dirty="0">
                <a:latin typeface="FZLTZHB--B51-0"/>
                <a:cs typeface="FZLTZHB--B51-0"/>
              </a:rPr>
              <a:t>doc</a:t>
            </a:r>
            <a:r>
              <a:rPr sz="1800" b="1" spc="-440" dirty="0">
                <a:latin typeface="FZLTZHB--B51-0"/>
                <a:cs typeface="FZLTZHB--B51-0"/>
              </a:rPr>
              <a:t>um</a:t>
            </a:r>
            <a:r>
              <a:rPr sz="1800" b="1" spc="-360" dirty="0">
                <a:latin typeface="FZLTZHB--B51-0"/>
                <a:cs typeface="FZLTZHB--B51-0"/>
              </a:rPr>
              <a:t>e</a:t>
            </a:r>
            <a:r>
              <a:rPr sz="1800" b="1" spc="180" dirty="0">
                <a:latin typeface="FZLTZHB--B51-0"/>
                <a:cs typeface="FZLTZHB--B51-0"/>
              </a:rPr>
              <a:t>nt</a:t>
            </a:r>
            <a:r>
              <a:rPr sz="1800" b="1" spc="105" dirty="0">
                <a:latin typeface="FZLTZHB--B51-0"/>
                <a:cs typeface="FZLTZHB--B51-0"/>
              </a:rPr>
              <a:t>.</a:t>
            </a:r>
            <a:r>
              <a:rPr sz="1800" b="1" spc="-204" dirty="0">
                <a:latin typeface="FZLTZHB--B51-0"/>
                <a:cs typeface="FZLTZHB--B51-0"/>
              </a:rPr>
              <a:t>ad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225" dirty="0">
                <a:latin typeface="FZLTZHB--B51-0"/>
                <a:cs typeface="FZLTZHB--B51-0"/>
              </a:rPr>
              <a:t>_p</a:t>
            </a:r>
            <a:r>
              <a:rPr sz="1800" b="1" spc="-229" dirty="0">
                <a:latin typeface="FZLTZHB--B51-0"/>
                <a:cs typeface="FZLTZHB--B51-0"/>
              </a:rPr>
              <a:t>a</a:t>
            </a:r>
            <a:r>
              <a:rPr sz="1800" b="1" spc="-220" dirty="0">
                <a:latin typeface="FZLTZHB--B51-0"/>
                <a:cs typeface="FZLTZHB--B51-0"/>
              </a:rPr>
              <a:t>ge</a:t>
            </a:r>
            <a:r>
              <a:rPr sz="1800" b="1" spc="-240" dirty="0">
                <a:latin typeface="FZLTZHB--B51-0"/>
                <a:cs typeface="FZLTZHB--B51-0"/>
              </a:rPr>
              <a:t>_</a:t>
            </a:r>
            <a:r>
              <a:rPr sz="1800" b="1" spc="-65" dirty="0">
                <a:latin typeface="FZLTZHB--B51-0"/>
                <a:cs typeface="FZLTZHB--B51-0"/>
              </a:rPr>
              <a:t>br</a:t>
            </a:r>
            <a:r>
              <a:rPr sz="1800" b="1" spc="-90" dirty="0">
                <a:latin typeface="FZLTZHB--B51-0"/>
                <a:cs typeface="FZLTZHB--B51-0"/>
              </a:rPr>
              <a:t>e</a:t>
            </a:r>
            <a:r>
              <a:rPr sz="1800" b="1" spc="-180" dirty="0">
                <a:latin typeface="FZLTZHB--B51-0"/>
                <a:cs typeface="FZLTZHB--B51-0"/>
              </a:rPr>
              <a:t>ak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648970">
              <a:lnSpc>
                <a:spcPct val="100000"/>
              </a:lnSpc>
              <a:spcBef>
                <a:spcPts val="1080"/>
              </a:spcBef>
            </a:pPr>
            <a:r>
              <a:rPr sz="1800" b="1" spc="-190" dirty="0">
                <a:latin typeface="FZLTZHB--B51-0"/>
                <a:cs typeface="FZLTZHB--B51-0"/>
              </a:rPr>
              <a:t>doc</a:t>
            </a:r>
            <a:r>
              <a:rPr sz="1800" b="1" spc="-440" dirty="0">
                <a:latin typeface="FZLTZHB--B51-0"/>
                <a:cs typeface="FZLTZHB--B51-0"/>
              </a:rPr>
              <a:t>um</a:t>
            </a:r>
            <a:r>
              <a:rPr sz="1800" b="1" spc="-360" dirty="0">
                <a:latin typeface="FZLTZHB--B51-0"/>
                <a:cs typeface="FZLTZHB--B51-0"/>
              </a:rPr>
              <a:t>e</a:t>
            </a:r>
            <a:r>
              <a:rPr sz="1800" b="1" spc="180" dirty="0">
                <a:latin typeface="FZLTZHB--B51-0"/>
                <a:cs typeface="FZLTZHB--B51-0"/>
              </a:rPr>
              <a:t>nt</a:t>
            </a:r>
            <a:r>
              <a:rPr sz="1800" b="1" spc="105" dirty="0">
                <a:latin typeface="FZLTZHB--B51-0"/>
                <a:cs typeface="FZLTZHB--B51-0"/>
              </a:rPr>
              <a:t>.</a:t>
            </a:r>
            <a:r>
              <a:rPr sz="1800" b="1" spc="-140" dirty="0">
                <a:latin typeface="FZLTZHB--B51-0"/>
                <a:cs typeface="FZLTZHB--B51-0"/>
              </a:rPr>
              <a:t>sav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-350" dirty="0">
                <a:solidFill>
                  <a:srgbClr val="1DB41D"/>
                </a:solidFill>
                <a:latin typeface="FZLTZHB--B51-0"/>
                <a:cs typeface="FZLTZHB--B51-0"/>
              </a:rPr>
              <a:t>de</a:t>
            </a:r>
            <a:r>
              <a:rPr sz="1800" b="1" spc="-535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o.</a:t>
            </a:r>
            <a:r>
              <a:rPr sz="18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-165" dirty="0">
                <a:solidFill>
                  <a:srgbClr val="1DB41D"/>
                </a:solidFill>
                <a:latin typeface="FZLTZHB--B51-0"/>
                <a:cs typeface="FZLTZHB--B51-0"/>
              </a:rPr>
              <a:t>oc</a:t>
            </a:r>
            <a:r>
              <a:rPr sz="1800" b="1" spc="-170" dirty="0">
                <a:solidFill>
                  <a:srgbClr val="1DB41D"/>
                </a:solidFill>
                <a:latin typeface="FZLTZHB--B51-0"/>
                <a:cs typeface="FZLTZHB--B51-0"/>
              </a:rPr>
              <a:t>x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359535">
              <a:lnSpc>
                <a:spcPts val="2870"/>
              </a:lnSpc>
              <a:spcBef>
                <a:spcPts val="1205"/>
              </a:spcBef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-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docx.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dthedoc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en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/l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nde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x.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html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10895" y="329458"/>
            <a:ext cx="30251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基础语法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55746" y="329458"/>
            <a:ext cx="15151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Microsoft Sans Serif"/>
                <a:cs typeface="Microsoft Sans Serif"/>
              </a:rPr>
              <a:t>(</a:t>
            </a:r>
            <a:r>
              <a:rPr sz="3200" spc="-5" dirty="0">
                <a:latin typeface="Arial Unicode MS"/>
                <a:cs typeface="Arial Unicode MS"/>
              </a:rPr>
              <a:t>全体系</a:t>
            </a:r>
            <a:r>
              <a:rPr sz="320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3750" y="3441475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6110" y="4325226"/>
            <a:ext cx="1010285" cy="170180"/>
          </a:xfrm>
          <a:custGeom>
            <a:avLst/>
            <a:gdLst/>
            <a:ahLst/>
            <a:cxnLst/>
            <a:rect l="l" t="t" r="r" b="b"/>
            <a:pathLst>
              <a:path w="1010285" h="170179">
                <a:moveTo>
                  <a:pt x="894502" y="37882"/>
                </a:moveTo>
                <a:lnTo>
                  <a:pt x="0" y="132245"/>
                </a:lnTo>
                <a:lnTo>
                  <a:pt x="4063" y="170141"/>
                </a:lnTo>
                <a:lnTo>
                  <a:pt x="898483" y="75787"/>
                </a:lnTo>
                <a:lnTo>
                  <a:pt x="894502" y="37882"/>
                </a:lnTo>
                <a:close/>
              </a:path>
              <a:path w="1010285" h="170179">
                <a:moveTo>
                  <a:pt x="986271" y="35890"/>
                </a:moveTo>
                <a:lnTo>
                  <a:pt x="913383" y="35890"/>
                </a:lnTo>
                <a:lnTo>
                  <a:pt x="917447" y="73786"/>
                </a:lnTo>
                <a:lnTo>
                  <a:pt x="898483" y="75787"/>
                </a:lnTo>
                <a:lnTo>
                  <a:pt x="902462" y="113664"/>
                </a:lnTo>
                <a:lnTo>
                  <a:pt x="1010157" y="44843"/>
                </a:lnTo>
                <a:lnTo>
                  <a:pt x="986271" y="35890"/>
                </a:lnTo>
                <a:close/>
              </a:path>
              <a:path w="1010285" h="170179">
                <a:moveTo>
                  <a:pt x="913383" y="35890"/>
                </a:moveTo>
                <a:lnTo>
                  <a:pt x="894502" y="37882"/>
                </a:lnTo>
                <a:lnTo>
                  <a:pt x="898483" y="75787"/>
                </a:lnTo>
                <a:lnTo>
                  <a:pt x="917447" y="73786"/>
                </a:lnTo>
                <a:lnTo>
                  <a:pt x="913383" y="35890"/>
                </a:lnTo>
                <a:close/>
              </a:path>
              <a:path w="1010285" h="170179">
                <a:moveTo>
                  <a:pt x="890523" y="0"/>
                </a:moveTo>
                <a:lnTo>
                  <a:pt x="894502" y="37882"/>
                </a:lnTo>
                <a:lnTo>
                  <a:pt x="913383" y="35890"/>
                </a:lnTo>
                <a:lnTo>
                  <a:pt x="986271" y="35890"/>
                </a:lnTo>
                <a:lnTo>
                  <a:pt x="890523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0069" y="1326667"/>
            <a:ext cx="2005964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①</a:t>
            </a:r>
            <a:r>
              <a:rPr sz="20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基本数据类型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整数、浮点数、复数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0069" y="2195534"/>
            <a:ext cx="7854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字符串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51000" y="2876575"/>
            <a:ext cx="2131695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②</a:t>
            </a:r>
            <a:r>
              <a:rPr sz="20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程序的控制结构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分支结构与异常处理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51000" y="3745188"/>
            <a:ext cx="20059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遍历循环、无限循环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30626" y="961161"/>
            <a:ext cx="2131695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③</a:t>
            </a:r>
            <a:r>
              <a:rPr sz="20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函数和代码复用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函数定义和使用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30626" y="1830028"/>
            <a:ext cx="98869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函数递归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27447" y="2351049"/>
            <a:ext cx="18783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④</a:t>
            </a:r>
            <a:r>
              <a:rPr sz="20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组合数据类型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27447" y="2780546"/>
            <a:ext cx="98869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latin typeface="Heiti SC"/>
                <a:cs typeface="Heiti SC"/>
              </a:rPr>
              <a:t>集合类型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27447" y="3219916"/>
            <a:ext cx="22098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序列类型：元组和列表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27447" y="3658828"/>
            <a:ext cx="98869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字典类型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15329" y="989101"/>
            <a:ext cx="2387600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⑤</a:t>
            </a:r>
            <a:r>
              <a:rPr sz="20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文件和数据格式化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文件的使用</a:t>
            </a:r>
            <a:endParaRPr sz="1600" dirty="0">
              <a:latin typeface="Heiti SC"/>
              <a:cs typeface="Heiti S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15329" y="1857968"/>
            <a:ext cx="282257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6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16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1600" b="1" dirty="0">
                <a:latin typeface="Heiti SC"/>
                <a:cs typeface="Heiti SC"/>
              </a:rPr>
              <a:t>一二维数据的表示存储</a:t>
            </a:r>
            <a:r>
              <a:rPr sz="1600" b="1" spc="-5" dirty="0">
                <a:latin typeface="Heiti SC"/>
                <a:cs typeface="Heiti SC"/>
              </a:rPr>
              <a:t>和</a:t>
            </a:r>
            <a:r>
              <a:rPr sz="1600" b="1" dirty="0">
                <a:latin typeface="Heiti SC"/>
                <a:cs typeface="Heiti SC"/>
              </a:rPr>
              <a:t>处理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62504" y="2336164"/>
            <a:ext cx="281305" cy="256540"/>
          </a:xfrm>
          <a:custGeom>
            <a:avLst/>
            <a:gdLst/>
            <a:ahLst/>
            <a:cxnLst/>
            <a:rect l="l" t="t" r="r" b="b"/>
            <a:pathLst>
              <a:path w="281305" h="256539">
                <a:moveTo>
                  <a:pt x="72389" y="0"/>
                </a:moveTo>
                <a:lnTo>
                  <a:pt x="213868" y="95377"/>
                </a:lnTo>
                <a:lnTo>
                  <a:pt x="250062" y="41656"/>
                </a:lnTo>
                <a:lnTo>
                  <a:pt x="281305" y="218948"/>
                </a:lnTo>
                <a:lnTo>
                  <a:pt x="105156" y="256540"/>
                </a:lnTo>
                <a:lnTo>
                  <a:pt x="141350" y="202819"/>
                </a:lnTo>
                <a:lnTo>
                  <a:pt x="0" y="107442"/>
                </a:lnTo>
                <a:lnTo>
                  <a:pt x="72389" y="0"/>
                </a:lnTo>
                <a:close/>
              </a:path>
            </a:pathLst>
          </a:custGeom>
          <a:ln w="25400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77158" y="2269108"/>
            <a:ext cx="251460" cy="292735"/>
          </a:xfrm>
          <a:custGeom>
            <a:avLst/>
            <a:gdLst/>
            <a:ahLst/>
            <a:cxnLst/>
            <a:rect l="l" t="t" r="r" b="b"/>
            <a:pathLst>
              <a:path w="251460" h="292735">
                <a:moveTo>
                  <a:pt x="0" y="232664"/>
                </a:moveTo>
                <a:lnTo>
                  <a:pt x="78358" y="81280"/>
                </a:lnTo>
                <a:lnTo>
                  <a:pt x="20828" y="51435"/>
                </a:lnTo>
                <a:lnTo>
                  <a:pt x="193294" y="0"/>
                </a:lnTo>
                <a:lnTo>
                  <a:pt x="250952" y="170561"/>
                </a:lnTo>
                <a:lnTo>
                  <a:pt x="193420" y="140843"/>
                </a:lnTo>
                <a:lnTo>
                  <a:pt x="115062" y="292227"/>
                </a:lnTo>
                <a:lnTo>
                  <a:pt x="0" y="232664"/>
                </a:lnTo>
                <a:close/>
              </a:path>
            </a:pathLst>
          </a:custGeom>
          <a:ln w="25400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1909" y="2009013"/>
            <a:ext cx="258445" cy="260350"/>
          </a:xfrm>
          <a:custGeom>
            <a:avLst/>
            <a:gdLst/>
            <a:ahLst/>
            <a:cxnLst/>
            <a:rect l="l" t="t" r="r" b="b"/>
            <a:pathLst>
              <a:path w="258445" h="260350">
                <a:moveTo>
                  <a:pt x="94741" y="0"/>
                </a:moveTo>
                <a:lnTo>
                  <a:pt x="211074" y="124841"/>
                </a:lnTo>
                <a:lnTo>
                  <a:pt x="258444" y="80644"/>
                </a:lnTo>
                <a:lnTo>
                  <a:pt x="248919" y="260350"/>
                </a:lnTo>
                <a:lnTo>
                  <a:pt x="68961" y="257301"/>
                </a:lnTo>
                <a:lnTo>
                  <a:pt x="116331" y="213106"/>
                </a:lnTo>
                <a:lnTo>
                  <a:pt x="0" y="88392"/>
                </a:lnTo>
                <a:lnTo>
                  <a:pt x="94741" y="0"/>
                </a:lnTo>
                <a:close/>
              </a:path>
            </a:pathLst>
          </a:custGeom>
          <a:ln w="25400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06314" y="1844675"/>
            <a:ext cx="281305" cy="256540"/>
          </a:xfrm>
          <a:custGeom>
            <a:avLst/>
            <a:gdLst/>
            <a:ahLst/>
            <a:cxnLst/>
            <a:rect l="l" t="t" r="r" b="b"/>
            <a:pathLst>
              <a:path w="281304" h="256539">
                <a:moveTo>
                  <a:pt x="72389" y="256539"/>
                </a:moveTo>
                <a:lnTo>
                  <a:pt x="213868" y="161162"/>
                </a:lnTo>
                <a:lnTo>
                  <a:pt x="250062" y="214883"/>
                </a:lnTo>
                <a:lnTo>
                  <a:pt x="281305" y="37591"/>
                </a:lnTo>
                <a:lnTo>
                  <a:pt x="105156" y="0"/>
                </a:lnTo>
                <a:lnTo>
                  <a:pt x="141350" y="53720"/>
                </a:lnTo>
                <a:lnTo>
                  <a:pt x="0" y="149098"/>
                </a:lnTo>
                <a:lnTo>
                  <a:pt x="72389" y="256539"/>
                </a:lnTo>
                <a:close/>
              </a:path>
            </a:pathLst>
          </a:custGeom>
          <a:ln w="25400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42202" y="3899268"/>
            <a:ext cx="1010285" cy="170180"/>
          </a:xfrm>
          <a:custGeom>
            <a:avLst/>
            <a:gdLst/>
            <a:ahLst/>
            <a:cxnLst/>
            <a:rect l="l" t="t" r="r" b="b"/>
            <a:pathLst>
              <a:path w="1010284" h="170179">
                <a:moveTo>
                  <a:pt x="894502" y="37882"/>
                </a:moveTo>
                <a:lnTo>
                  <a:pt x="0" y="132245"/>
                </a:lnTo>
                <a:lnTo>
                  <a:pt x="4063" y="170141"/>
                </a:lnTo>
                <a:lnTo>
                  <a:pt x="898482" y="75775"/>
                </a:lnTo>
                <a:lnTo>
                  <a:pt x="894502" y="37882"/>
                </a:lnTo>
                <a:close/>
              </a:path>
              <a:path w="1010284" h="170179">
                <a:moveTo>
                  <a:pt x="986271" y="35890"/>
                </a:moveTo>
                <a:lnTo>
                  <a:pt x="913383" y="35890"/>
                </a:lnTo>
                <a:lnTo>
                  <a:pt x="917448" y="73774"/>
                </a:lnTo>
                <a:lnTo>
                  <a:pt x="898482" y="75775"/>
                </a:lnTo>
                <a:lnTo>
                  <a:pt x="902462" y="113665"/>
                </a:lnTo>
                <a:lnTo>
                  <a:pt x="1010157" y="44843"/>
                </a:lnTo>
                <a:lnTo>
                  <a:pt x="986271" y="35890"/>
                </a:lnTo>
                <a:close/>
              </a:path>
              <a:path w="1010284" h="170179">
                <a:moveTo>
                  <a:pt x="913383" y="35890"/>
                </a:moveTo>
                <a:lnTo>
                  <a:pt x="894502" y="37882"/>
                </a:lnTo>
                <a:lnTo>
                  <a:pt x="898482" y="75775"/>
                </a:lnTo>
                <a:lnTo>
                  <a:pt x="917448" y="73774"/>
                </a:lnTo>
                <a:lnTo>
                  <a:pt x="913383" y="35890"/>
                </a:lnTo>
                <a:close/>
              </a:path>
              <a:path w="1010284" h="170179">
                <a:moveTo>
                  <a:pt x="890524" y="0"/>
                </a:moveTo>
                <a:lnTo>
                  <a:pt x="894502" y="37882"/>
                </a:lnTo>
                <a:lnTo>
                  <a:pt x="913383" y="35890"/>
                </a:lnTo>
                <a:lnTo>
                  <a:pt x="986271" y="35890"/>
                </a:lnTo>
                <a:lnTo>
                  <a:pt x="89052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82666" y="3819427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机器</a:t>
            </a:r>
            <a:r>
              <a:rPr spc="-10" dirty="0">
                <a:latin typeface="Arial Unicode MS"/>
                <a:cs typeface="Arial Unicode MS"/>
              </a:rPr>
              <a:t>学</a:t>
            </a:r>
            <a:r>
              <a:rPr dirty="0">
                <a:latin typeface="Arial Unicode MS"/>
                <a:cs typeface="Arial Unicode MS"/>
              </a:rPr>
              <a:t>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dirty="0">
                <a:latin typeface="Arial Unicode MS"/>
                <a:cs typeface="Arial Unicode MS"/>
              </a:rPr>
              <a:t>器学习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16" y="1529255"/>
            <a:ext cx="634428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2710">
              <a:lnSpc>
                <a:spcPct val="100000"/>
              </a:lnSpc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iki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3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ea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：机器学习方法工具集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提供一批统一化的机器学习方法功能接口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提供聚类、分类、回归、强化学习等计算功能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机器学习最基本且最优秀的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spc="-5" dirty="0">
                <a:latin typeface="Arial Unicode MS"/>
                <a:cs typeface="Arial Unicode MS"/>
              </a:rPr>
              <a:t>器</a:t>
            </a:r>
            <a:r>
              <a:rPr dirty="0">
                <a:latin typeface="Arial Unicode MS"/>
                <a:cs typeface="Arial Unicode MS"/>
              </a:rPr>
              <a:t>学习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27480" y="1529255"/>
            <a:ext cx="57061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iki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3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ea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：与数据处理相关的第三方库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958" y="2066544"/>
            <a:ext cx="4680203" cy="2918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5466" y="4605178"/>
            <a:ext cx="2911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//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c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k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-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5"/>
              </a:rPr>
              <a:t>earn.org/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dirty="0">
                <a:latin typeface="Arial Unicode MS"/>
                <a:cs typeface="Arial Unicode MS"/>
              </a:rPr>
              <a:t>器学习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30" marR="62865" algn="ctr">
              <a:lnSpc>
                <a:spcPct val="100000"/>
              </a:lnSpc>
            </a:pPr>
            <a:r>
              <a:rPr spc="-2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pc="-40" dirty="0">
                <a:solidFill>
                  <a:srgbClr val="C00000"/>
                </a:solidFill>
                <a:latin typeface="Arial"/>
                <a:cs typeface="Arial"/>
              </a:rPr>
              <a:t>ns</a:t>
            </a:r>
            <a:r>
              <a:rPr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pc="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pc="-135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pc="4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pc="10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pc="17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dirty="0">
                <a:latin typeface="Heiti SC"/>
                <a:cs typeface="Heiti SC"/>
              </a:rPr>
              <a:t>：</a:t>
            </a:r>
            <a:r>
              <a:rPr spc="80" dirty="0">
                <a:latin typeface="Arial"/>
                <a:cs typeface="Arial"/>
              </a:rPr>
              <a:t>A</a:t>
            </a:r>
            <a:r>
              <a:rPr spc="25" dirty="0">
                <a:latin typeface="Arial"/>
                <a:cs typeface="Arial"/>
              </a:rPr>
              <a:t>l</a:t>
            </a:r>
            <a:r>
              <a:rPr spc="125" dirty="0">
                <a:latin typeface="Arial"/>
                <a:cs typeface="Arial"/>
              </a:rPr>
              <a:t>p</a:t>
            </a:r>
            <a:r>
              <a:rPr spc="75" dirty="0">
                <a:latin typeface="Arial"/>
                <a:cs typeface="Arial"/>
              </a:rPr>
              <a:t>h</a:t>
            </a:r>
            <a:r>
              <a:rPr spc="45" dirty="0">
                <a:latin typeface="Arial"/>
                <a:cs typeface="Arial"/>
              </a:rPr>
              <a:t>a</a:t>
            </a:r>
            <a:r>
              <a:rPr spc="35" dirty="0">
                <a:latin typeface="Arial"/>
                <a:cs typeface="Arial"/>
              </a:rPr>
              <a:t>Go</a:t>
            </a:r>
            <a:r>
              <a:rPr dirty="0">
                <a:latin typeface="Heiti SC"/>
                <a:cs typeface="Heiti SC"/>
              </a:rPr>
              <a:t>背后的机器学习计算框架</a:t>
            </a:r>
          </a:p>
          <a:p>
            <a:pPr marL="87630">
              <a:lnSpc>
                <a:spcPct val="100000"/>
              </a:lnSpc>
            </a:pPr>
            <a:endParaRPr dirty="0">
              <a:latin typeface="Heiti SC"/>
              <a:cs typeface="Heiti SC"/>
            </a:endParaRPr>
          </a:p>
          <a:p>
            <a:pPr marL="87630"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谷歌公司推动的开源机器学习框架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将数据流图作为基础，图节点代表运算，边代表张量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应用机器学习方法的一种方式，支撑谷歌人工智能应用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dirty="0">
                <a:latin typeface="Arial Unicode MS"/>
                <a:cs typeface="Arial Unicode MS"/>
              </a:rPr>
              <a:t>器学习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7002" y="1529255"/>
            <a:ext cx="67468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ns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10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7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Go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背后的机器学习计算框架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7066" y="4453922"/>
            <a:ext cx="3632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ten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orf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l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.org/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3718" y="3075432"/>
            <a:ext cx="2777489" cy="1077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4316" y="2210267"/>
            <a:ext cx="5044440" cy="231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35" dirty="0">
                <a:latin typeface="FZLTZHB--B51-0"/>
                <a:cs typeface="FZLTZHB--B51-0"/>
              </a:rPr>
              <a:t>t</a:t>
            </a:r>
            <a:r>
              <a:rPr sz="1800" b="1" spc="55" dirty="0">
                <a:latin typeface="FZLTZHB--B51-0"/>
                <a:cs typeface="FZLTZHB--B51-0"/>
              </a:rPr>
              <a:t>e</a:t>
            </a:r>
            <a:r>
              <a:rPr sz="1800" b="1" spc="-175" dirty="0">
                <a:latin typeface="FZLTZHB--B51-0"/>
                <a:cs typeface="FZLTZHB--B51-0"/>
              </a:rPr>
              <a:t>ns</a:t>
            </a:r>
            <a:r>
              <a:rPr sz="1800" b="1" spc="-190" dirty="0">
                <a:latin typeface="FZLTZHB--B51-0"/>
                <a:cs typeface="FZLTZHB--B51-0"/>
              </a:rPr>
              <a:t>o</a:t>
            </a:r>
            <a:r>
              <a:rPr sz="1800" b="1" spc="405" dirty="0">
                <a:latin typeface="FZLTZHB--B51-0"/>
                <a:cs typeface="FZLTZHB--B51-0"/>
              </a:rPr>
              <a:t>rf</a:t>
            </a:r>
            <a:r>
              <a:rPr sz="1800" b="1" spc="260" dirty="0">
                <a:latin typeface="FZLTZHB--B51-0"/>
                <a:cs typeface="FZLTZHB--B51-0"/>
              </a:rPr>
              <a:t>l</a:t>
            </a:r>
            <a:r>
              <a:rPr sz="1800" b="1" spc="-420" dirty="0">
                <a:latin typeface="FZLTZHB--B51-0"/>
                <a:cs typeface="FZLTZHB--B51-0"/>
              </a:rPr>
              <a:t>ow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as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335" dirty="0">
                <a:latin typeface="FZLTZHB--B51-0"/>
                <a:cs typeface="FZLTZHB--B51-0"/>
              </a:rPr>
              <a:t>tf</a:t>
            </a:r>
            <a:endParaRPr sz="1800">
              <a:latin typeface="FZLTZHB--B51-0"/>
              <a:cs typeface="FZLTZHB--B51-0"/>
            </a:endParaRPr>
          </a:p>
          <a:p>
            <a:pPr marL="12700" marR="5080">
              <a:lnSpc>
                <a:spcPct val="150000"/>
              </a:lnSpc>
            </a:pPr>
            <a:r>
              <a:rPr sz="1800" b="1" spc="315" dirty="0">
                <a:latin typeface="FZLTZHB--B51-0"/>
                <a:cs typeface="FZLTZHB--B51-0"/>
              </a:rPr>
              <a:t>in</a:t>
            </a:r>
            <a:r>
              <a:rPr sz="1800" b="1" spc="165" dirty="0">
                <a:latin typeface="FZLTZHB--B51-0"/>
                <a:cs typeface="FZLTZHB--B51-0"/>
              </a:rPr>
              <a:t>i</a:t>
            </a:r>
            <a:r>
              <a:rPr sz="1800" b="1" spc="310" dirty="0">
                <a:latin typeface="FZLTZHB--B51-0"/>
                <a:cs typeface="FZLTZHB--B51-0"/>
              </a:rPr>
              <a:t>t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345" dirty="0">
                <a:latin typeface="FZLTZHB--B51-0"/>
                <a:cs typeface="FZLTZHB--B51-0"/>
              </a:rPr>
              <a:t>t</a:t>
            </a:r>
            <a:r>
              <a:rPr sz="1800" b="1" spc="310" dirty="0">
                <a:latin typeface="FZLTZHB--B51-0"/>
                <a:cs typeface="FZLTZHB--B51-0"/>
              </a:rPr>
              <a:t>f</a:t>
            </a:r>
            <a:r>
              <a:rPr sz="1800" b="1" spc="275" dirty="0">
                <a:latin typeface="FZLTZHB--B51-0"/>
                <a:cs typeface="FZLTZHB--B51-0"/>
              </a:rPr>
              <a:t>.g</a:t>
            </a:r>
            <a:r>
              <a:rPr sz="1800" b="1" spc="130" dirty="0">
                <a:latin typeface="FZLTZHB--B51-0"/>
                <a:cs typeface="FZLTZHB--B51-0"/>
              </a:rPr>
              <a:t>l</a:t>
            </a:r>
            <a:r>
              <a:rPr sz="1800" b="1" spc="-204" dirty="0">
                <a:latin typeface="FZLTZHB--B51-0"/>
                <a:cs typeface="FZLTZHB--B51-0"/>
              </a:rPr>
              <a:t>ob</a:t>
            </a:r>
            <a:r>
              <a:rPr sz="1800" b="1" spc="-215" dirty="0">
                <a:latin typeface="FZLTZHB--B51-0"/>
                <a:cs typeface="FZLTZHB--B51-0"/>
              </a:rPr>
              <a:t>a</a:t>
            </a:r>
            <a:r>
              <a:rPr sz="1800" b="1" spc="50" dirty="0">
                <a:latin typeface="FZLTZHB--B51-0"/>
                <a:cs typeface="FZLTZHB--B51-0"/>
              </a:rPr>
              <a:t>l_</a:t>
            </a:r>
            <a:r>
              <a:rPr sz="1800" b="1" spc="55" dirty="0">
                <a:latin typeface="FZLTZHB--B51-0"/>
                <a:cs typeface="FZLTZHB--B51-0"/>
              </a:rPr>
              <a:t>v</a:t>
            </a:r>
            <a:r>
              <a:rPr sz="1800" b="1" spc="215" dirty="0">
                <a:latin typeface="FZLTZHB--B51-0"/>
                <a:cs typeface="FZLTZHB--B51-0"/>
              </a:rPr>
              <a:t>ar</a:t>
            </a:r>
            <a:r>
              <a:rPr sz="1800" b="1" spc="90" dirty="0">
                <a:latin typeface="FZLTZHB--B51-0"/>
                <a:cs typeface="FZLTZHB--B51-0"/>
              </a:rPr>
              <a:t>i</a:t>
            </a:r>
            <a:r>
              <a:rPr sz="1800" b="1" spc="40" dirty="0">
                <a:latin typeface="FZLTZHB--B51-0"/>
                <a:cs typeface="FZLTZHB--B51-0"/>
              </a:rPr>
              <a:t>ab</a:t>
            </a:r>
            <a:r>
              <a:rPr sz="1800" b="1" spc="5" dirty="0">
                <a:latin typeface="FZLTZHB--B51-0"/>
                <a:cs typeface="FZLTZHB--B51-0"/>
              </a:rPr>
              <a:t>l</a:t>
            </a:r>
            <a:r>
              <a:rPr sz="1800" b="1" spc="-185" dirty="0">
                <a:latin typeface="FZLTZHB--B51-0"/>
                <a:cs typeface="FZLTZHB--B51-0"/>
              </a:rPr>
              <a:t>es</a:t>
            </a:r>
            <a:r>
              <a:rPr sz="1800" b="1" spc="-210" dirty="0">
                <a:latin typeface="FZLTZHB--B51-0"/>
                <a:cs typeface="FZLTZHB--B51-0"/>
              </a:rPr>
              <a:t>_</a:t>
            </a:r>
            <a:r>
              <a:rPr sz="1800" b="1" spc="315" dirty="0">
                <a:latin typeface="FZLTZHB--B51-0"/>
                <a:cs typeface="FZLTZHB--B51-0"/>
              </a:rPr>
              <a:t>in</a:t>
            </a:r>
            <a:r>
              <a:rPr sz="1800" b="1" spc="165" dirty="0">
                <a:latin typeface="FZLTZHB--B51-0"/>
                <a:cs typeface="FZLTZHB--B51-0"/>
              </a:rPr>
              <a:t>i</a:t>
            </a:r>
            <a:r>
              <a:rPr sz="1800" b="1" spc="155" dirty="0">
                <a:latin typeface="FZLTZHB--B51-0"/>
                <a:cs typeface="FZLTZHB--B51-0"/>
              </a:rPr>
              <a:t>ti</a:t>
            </a:r>
            <a:r>
              <a:rPr sz="1800" b="1" spc="310" dirty="0">
                <a:latin typeface="FZLTZHB--B51-0"/>
                <a:cs typeface="FZLTZHB--B51-0"/>
              </a:rPr>
              <a:t>a</a:t>
            </a:r>
            <a:r>
              <a:rPr sz="1800" b="1" spc="235" dirty="0">
                <a:latin typeface="FZLTZHB--B51-0"/>
                <a:cs typeface="FZLTZHB--B51-0"/>
              </a:rPr>
              <a:t>li</a:t>
            </a:r>
            <a:r>
              <a:rPr sz="1800" b="1" spc="509" dirty="0">
                <a:latin typeface="FZLTZHB--B51-0"/>
                <a:cs typeface="FZLTZHB--B51-0"/>
              </a:rPr>
              <a:t>z</a:t>
            </a:r>
            <a:r>
              <a:rPr sz="1800" b="1" spc="5" dirty="0">
                <a:latin typeface="FZLTZHB--B51-0"/>
                <a:cs typeface="FZLTZHB--B51-0"/>
              </a:rPr>
              <a:t>er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r>
              <a:rPr sz="1800" b="1" spc="190" dirty="0">
                <a:latin typeface="FZLTZHB--B51-0"/>
                <a:cs typeface="FZLTZHB--B51-0"/>
              </a:rPr>
              <a:t> </a:t>
            </a:r>
            <a:r>
              <a:rPr sz="1800" b="1" spc="-145" dirty="0">
                <a:latin typeface="FZLTZHB--B51-0"/>
                <a:cs typeface="FZLTZHB--B51-0"/>
              </a:rPr>
              <a:t>se</a:t>
            </a:r>
            <a:r>
              <a:rPr sz="1800" b="1" spc="-150" dirty="0">
                <a:latin typeface="FZLTZHB--B51-0"/>
                <a:cs typeface="FZLTZHB--B51-0"/>
              </a:rPr>
              <a:t>s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345" dirty="0">
                <a:latin typeface="FZLTZHB--B51-0"/>
                <a:cs typeface="FZLTZHB--B51-0"/>
              </a:rPr>
              <a:t>t</a:t>
            </a:r>
            <a:r>
              <a:rPr sz="1800" b="1" spc="310" dirty="0">
                <a:latin typeface="FZLTZHB--B51-0"/>
                <a:cs typeface="FZLTZHB--B51-0"/>
              </a:rPr>
              <a:t>f</a:t>
            </a:r>
            <a:r>
              <a:rPr sz="1800" b="1" spc="-70" dirty="0">
                <a:latin typeface="FZLTZHB--B51-0"/>
                <a:cs typeface="FZLTZHB--B51-0"/>
              </a:rPr>
              <a:t>.S</a:t>
            </a:r>
            <a:r>
              <a:rPr sz="1800" b="1" spc="-90" dirty="0">
                <a:latin typeface="FZLTZHB--B51-0"/>
                <a:cs typeface="FZLTZHB--B51-0"/>
              </a:rPr>
              <a:t>e</a:t>
            </a:r>
            <a:r>
              <a:rPr sz="1800" b="1" spc="125" dirty="0">
                <a:latin typeface="FZLTZHB--B51-0"/>
                <a:cs typeface="FZLTZHB--B51-0"/>
              </a:rPr>
              <a:t>ss</a:t>
            </a:r>
            <a:r>
              <a:rPr sz="1800" b="1" spc="40" dirty="0">
                <a:latin typeface="FZLTZHB--B51-0"/>
                <a:cs typeface="FZLTZHB--B51-0"/>
              </a:rPr>
              <a:t>i</a:t>
            </a:r>
            <a:r>
              <a:rPr sz="1800" b="1" spc="-210" dirty="0">
                <a:latin typeface="FZLTZHB--B51-0"/>
                <a:cs typeface="FZLTZHB--B51-0"/>
              </a:rPr>
              <a:t>on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145" dirty="0">
                <a:latin typeface="FZLTZHB--B51-0"/>
                <a:cs typeface="FZLTZHB--B51-0"/>
              </a:rPr>
              <a:t>se</a:t>
            </a:r>
            <a:r>
              <a:rPr sz="1800" b="1" spc="-150" dirty="0">
                <a:latin typeface="FZLTZHB--B51-0"/>
                <a:cs typeface="FZLTZHB--B51-0"/>
              </a:rPr>
              <a:t>s</a:t>
            </a:r>
            <a:r>
              <a:rPr sz="1800" b="1" spc="165" dirty="0">
                <a:latin typeface="FZLTZHB--B51-0"/>
                <a:cs typeface="FZLTZHB--B51-0"/>
              </a:rPr>
              <a:t>s.</a:t>
            </a:r>
            <a:r>
              <a:rPr sz="1800" b="1" spc="140" dirty="0">
                <a:latin typeface="FZLTZHB--B51-0"/>
                <a:cs typeface="FZLTZHB--B51-0"/>
              </a:rPr>
              <a:t>r</a:t>
            </a:r>
            <a:r>
              <a:rPr sz="1800" b="1" spc="-220" dirty="0">
                <a:latin typeface="FZLTZHB--B51-0"/>
                <a:cs typeface="FZLTZHB--B51-0"/>
              </a:rPr>
              <a:t>un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315" dirty="0">
                <a:latin typeface="FZLTZHB--B51-0"/>
                <a:cs typeface="FZLTZHB--B51-0"/>
              </a:rPr>
              <a:t>in</a:t>
            </a:r>
            <a:r>
              <a:rPr sz="1800" b="1" spc="165" dirty="0">
                <a:latin typeface="FZLTZHB--B51-0"/>
                <a:cs typeface="FZLTZHB--B51-0"/>
              </a:rPr>
              <a:t>i</a:t>
            </a:r>
            <a:r>
              <a:rPr sz="1800" b="1" spc="310" dirty="0">
                <a:latin typeface="FZLTZHB--B51-0"/>
                <a:cs typeface="FZLTZHB--B51-0"/>
              </a:rPr>
              <a:t>t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 marR="2263140">
              <a:lnSpc>
                <a:spcPct val="150000"/>
              </a:lnSpc>
            </a:pPr>
            <a:r>
              <a:rPr sz="1800" b="1" spc="-35" dirty="0">
                <a:latin typeface="FZLTZHB--B51-0"/>
                <a:cs typeface="FZLTZHB--B51-0"/>
              </a:rPr>
              <a:t>res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145" dirty="0">
                <a:latin typeface="FZLTZHB--B51-0"/>
                <a:cs typeface="FZLTZHB--B51-0"/>
              </a:rPr>
              <a:t>se</a:t>
            </a:r>
            <a:r>
              <a:rPr sz="1800" b="1" spc="-150" dirty="0">
                <a:latin typeface="FZLTZHB--B51-0"/>
                <a:cs typeface="FZLTZHB--B51-0"/>
              </a:rPr>
              <a:t>s</a:t>
            </a:r>
            <a:r>
              <a:rPr sz="1800" b="1" spc="165" dirty="0">
                <a:latin typeface="FZLTZHB--B51-0"/>
                <a:cs typeface="FZLTZHB--B51-0"/>
              </a:rPr>
              <a:t>s.</a:t>
            </a:r>
            <a:r>
              <a:rPr sz="1800" b="1" spc="140" dirty="0">
                <a:latin typeface="FZLTZHB--B51-0"/>
                <a:cs typeface="FZLTZHB--B51-0"/>
              </a:rPr>
              <a:t>r</a:t>
            </a:r>
            <a:r>
              <a:rPr sz="1800" b="1" spc="-220" dirty="0">
                <a:latin typeface="FZLTZHB--B51-0"/>
                <a:cs typeface="FZLTZHB--B51-0"/>
              </a:rPr>
              <a:t>un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-35" dirty="0">
                <a:latin typeface="FZLTZHB--B51-0"/>
                <a:cs typeface="FZLTZHB--B51-0"/>
              </a:rPr>
              <a:t>re</a:t>
            </a:r>
            <a:r>
              <a:rPr sz="1800" b="1" spc="-45" dirty="0">
                <a:latin typeface="FZLTZHB--B51-0"/>
                <a:cs typeface="FZLTZHB--B51-0"/>
              </a:rPr>
              <a:t>s</a:t>
            </a:r>
            <a:r>
              <a:rPr sz="1800" b="1" spc="220" dirty="0">
                <a:latin typeface="FZLTZHB--B51-0"/>
                <a:cs typeface="FZLTZHB--B51-0"/>
              </a:rPr>
              <a:t>ul</a:t>
            </a:r>
            <a:r>
              <a:rPr sz="1800" b="1" spc="165" dirty="0">
                <a:latin typeface="FZLTZHB--B51-0"/>
                <a:cs typeface="FZLTZHB--B51-0"/>
              </a:rPr>
              <a:t>t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210" dirty="0">
                <a:solidFill>
                  <a:srgbClr val="900090"/>
                </a:solidFill>
                <a:latin typeface="FZLTZHB--B51-0"/>
                <a:cs typeface="FZLTZHB--B51-0"/>
              </a:rPr>
              <a:t>pr</a:t>
            </a:r>
            <a:r>
              <a:rPr sz="1800" b="1" spc="90" dirty="0">
                <a:solidFill>
                  <a:srgbClr val="900090"/>
                </a:solidFill>
                <a:latin typeface="FZLTZHB--B51-0"/>
                <a:cs typeface="FZLTZHB--B51-0"/>
              </a:rPr>
              <a:t>i</a:t>
            </a:r>
            <a:r>
              <a:rPr sz="1800" b="1" spc="45" dirty="0">
                <a:solidFill>
                  <a:srgbClr val="900090"/>
                </a:solidFill>
                <a:latin typeface="FZLTZHB--B51-0"/>
                <a:cs typeface="FZLTZHB--B51-0"/>
              </a:rPr>
              <a:t>nt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145" dirty="0">
                <a:solidFill>
                  <a:srgbClr val="1DB41D"/>
                </a:solidFill>
                <a:latin typeface="FZLTZHB--B51-0"/>
                <a:cs typeface="FZLTZHB--B51-0"/>
              </a:rPr>
              <a:t>'r</a:t>
            </a:r>
            <a:r>
              <a:rPr sz="1800" b="1" spc="29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80" dirty="0">
                <a:solidFill>
                  <a:srgbClr val="1DB41D"/>
                </a:solidFill>
                <a:latin typeface="FZLTZHB--B51-0"/>
                <a:cs typeface="FZLTZHB--B51-0"/>
              </a:rPr>
              <a:t>su</a:t>
            </a:r>
            <a:r>
              <a:rPr sz="18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800" b="1" spc="495" dirty="0">
                <a:solidFill>
                  <a:srgbClr val="1DB41D"/>
                </a:solidFill>
                <a:latin typeface="FZLTZHB--B51-0"/>
                <a:cs typeface="FZLTZHB--B51-0"/>
              </a:rPr>
              <a:t>t:</a:t>
            </a:r>
            <a:r>
              <a:rPr sz="1800" b="1" spc="2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204" dirty="0">
                <a:latin typeface="FZLTZHB--B51-0"/>
                <a:cs typeface="FZLTZHB--B51-0"/>
              </a:rPr>
              <a:t>r</a:t>
            </a:r>
            <a:r>
              <a:rPr sz="1800" b="1" spc="-15" dirty="0">
                <a:latin typeface="FZLTZHB--B51-0"/>
                <a:cs typeface="FZLTZHB--B51-0"/>
              </a:rPr>
              <a:t>es)</a:t>
            </a:r>
            <a:endParaRPr sz="18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dirty="0">
                <a:latin typeface="Arial Unicode MS"/>
                <a:cs typeface="Arial Unicode MS"/>
              </a:rPr>
              <a:t>器学习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0335" y="1529255"/>
            <a:ext cx="6953884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 algn="ctr">
              <a:lnSpc>
                <a:spcPct val="100000"/>
              </a:lnSpc>
            </a:pPr>
            <a:r>
              <a:rPr sz="2400" b="1" spc="265" dirty="0">
                <a:solidFill>
                  <a:srgbClr val="C00000"/>
                </a:solidFill>
                <a:latin typeface="Arial"/>
                <a:cs typeface="Arial"/>
              </a:rPr>
              <a:t>MX</a:t>
            </a:r>
            <a:r>
              <a:rPr sz="2400" b="1" spc="20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1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：基于神经网络的深度学习计算框架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提供可扩展的神经网络及深度学习计算功能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可用于自动驾驶、机器翻译、语音识别等众多领域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最重要的深度学习计算框架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之</a:t>
            </a:r>
            <a:r>
              <a:rPr spc="-10" dirty="0">
                <a:latin typeface="Arial Unicode MS"/>
                <a:cs typeface="Arial Unicode MS"/>
              </a:rPr>
              <a:t>机</a:t>
            </a:r>
            <a:r>
              <a:rPr dirty="0">
                <a:latin typeface="Arial Unicode MS"/>
                <a:cs typeface="Arial Unicode MS"/>
              </a:rPr>
              <a:t>器学习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3155" y="4453837"/>
            <a:ext cx="46780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x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net.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ncub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225" dirty="0">
                <a:solidFill>
                  <a:srgbClr val="FF921A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.a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pache.org/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8071" y="2723388"/>
            <a:ext cx="3121151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3514" y="2068067"/>
            <a:ext cx="3931919" cy="2372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84954" y="1529255"/>
            <a:ext cx="59912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265" dirty="0">
                <a:solidFill>
                  <a:srgbClr val="C00000"/>
                </a:solidFill>
                <a:latin typeface="Arial"/>
                <a:cs typeface="Arial"/>
              </a:rPr>
              <a:t>MX</a:t>
            </a:r>
            <a:r>
              <a:rPr sz="2400" b="1" spc="20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1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：基于神经网络的深度学习计算框架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3013" y="1603824"/>
            <a:ext cx="540194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 indent="-224154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7490" algn="l"/>
              </a:tabLst>
            </a:pPr>
            <a:r>
              <a:rPr sz="2400" b="1" spc="175" dirty="0">
                <a:latin typeface="Arial"/>
                <a:cs typeface="Arial"/>
              </a:rPr>
              <a:t>Nu</a:t>
            </a:r>
            <a:r>
              <a:rPr sz="2400" b="1" spc="245" dirty="0">
                <a:latin typeface="Arial"/>
                <a:cs typeface="Arial"/>
              </a:rPr>
              <a:t>m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280" dirty="0">
                <a:latin typeface="Arial"/>
                <a:cs typeface="Arial"/>
              </a:rPr>
              <a:t>Ma</a:t>
            </a:r>
            <a:r>
              <a:rPr sz="2400" b="1" spc="135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pl</a:t>
            </a:r>
            <a:r>
              <a:rPr sz="2400" b="1" spc="114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65" dirty="0">
                <a:latin typeface="Arial"/>
                <a:cs typeface="Arial"/>
              </a:rPr>
              <a:t>lib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55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rn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59" dirty="0">
                <a:latin typeface="Arial"/>
                <a:cs typeface="Arial"/>
              </a:rPr>
              <a:t>M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vi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5" dirty="0">
                <a:latin typeface="Arial"/>
                <a:cs typeface="Arial"/>
              </a:rPr>
              <a:t>Py</a:t>
            </a:r>
            <a:r>
              <a:rPr sz="2400" b="1" dirty="0">
                <a:latin typeface="Arial"/>
                <a:cs typeface="Arial"/>
              </a:rPr>
              <a:t>PD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295" dirty="0">
                <a:latin typeface="Arial"/>
                <a:cs typeface="Arial"/>
              </a:rPr>
              <a:t>N</a:t>
            </a:r>
            <a:r>
              <a:rPr sz="2400" b="1" spc="-325" dirty="0">
                <a:latin typeface="Arial"/>
                <a:cs typeface="Arial"/>
              </a:rPr>
              <a:t>L</a:t>
            </a:r>
            <a:r>
              <a:rPr sz="2400" b="1" spc="25" dirty="0">
                <a:latin typeface="Arial"/>
                <a:cs typeface="Arial"/>
              </a:rPr>
              <a:t>T</a:t>
            </a:r>
            <a:r>
              <a:rPr sz="2400" b="1" spc="-70" dirty="0">
                <a:latin typeface="Arial"/>
                <a:cs typeface="Arial"/>
              </a:rPr>
              <a:t>K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on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cx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55" dirty="0">
                <a:latin typeface="Arial"/>
                <a:cs typeface="Arial"/>
              </a:rPr>
              <a:t>iki</a:t>
            </a:r>
            <a:r>
              <a:rPr sz="2400" b="1" spc="70" dirty="0">
                <a:latin typeface="Arial"/>
                <a:cs typeface="Arial"/>
              </a:rPr>
              <a:t>t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30" dirty="0">
                <a:latin typeface="Arial"/>
                <a:cs typeface="Arial"/>
              </a:rPr>
              <a:t>l</a:t>
            </a:r>
            <a:r>
              <a:rPr sz="2400" b="1" spc="70" dirty="0">
                <a:latin typeface="Arial"/>
                <a:cs typeface="Arial"/>
              </a:rPr>
              <a:t>ea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210" dirty="0">
                <a:latin typeface="Arial"/>
                <a:cs typeface="Arial"/>
              </a:rPr>
              <a:t>T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Fl</a:t>
            </a:r>
            <a:r>
              <a:rPr sz="2400" b="1" spc="10" dirty="0">
                <a:latin typeface="Arial"/>
                <a:cs typeface="Arial"/>
              </a:rPr>
              <a:t>o</a:t>
            </a:r>
            <a:r>
              <a:rPr sz="2400" b="1" spc="180" dirty="0">
                <a:latin typeface="Arial"/>
                <a:cs typeface="Arial"/>
              </a:rPr>
              <a:t>w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265" dirty="0">
                <a:latin typeface="Arial"/>
                <a:cs typeface="Arial"/>
              </a:rPr>
              <a:t>MX</a:t>
            </a:r>
            <a:r>
              <a:rPr sz="2400" b="1" spc="200" dirty="0">
                <a:latin typeface="Arial"/>
                <a:cs typeface="Arial"/>
              </a:rPr>
              <a:t>N</a:t>
            </a:r>
            <a:r>
              <a:rPr sz="2400" b="1" spc="155" dirty="0">
                <a:latin typeface="Arial"/>
                <a:cs typeface="Arial"/>
              </a:rPr>
              <a:t>e</a:t>
            </a:r>
            <a:r>
              <a:rPr sz="2400" b="1" spc="19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86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从数据处理到人工智能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53057" y="3451394"/>
            <a:ext cx="875360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88857" y="3505178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0841" y="1563105"/>
            <a:ext cx="781177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计算思维：抽象计算过程和自动化执行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计算生态：竞争发展、相互依存、快速更迭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用户体验：进度展示、异常处理等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IPO</a:t>
            </a:r>
            <a:r>
              <a:rPr sz="2400" b="1" dirty="0">
                <a:latin typeface="Heiti SC"/>
                <a:cs typeface="Heiti SC"/>
              </a:rPr>
              <a:t>、自顶向下、模块化、配置化、应用开发的四个步骤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777" y="543834"/>
            <a:ext cx="38373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程序设计思维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6987" y="1580062"/>
            <a:ext cx="7477125" cy="310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函数式编程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用函数将程序组织起来，貌似很流行，为何不早学呢？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6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第一，函数式编程主要源于</a:t>
            </a:r>
            <a:r>
              <a:rPr sz="1800" b="1" spc="-95" dirty="0">
                <a:latin typeface="Arial"/>
                <a:cs typeface="Arial"/>
              </a:rPr>
              <a:t>C</a:t>
            </a:r>
            <a:r>
              <a:rPr sz="1800" b="1" dirty="0">
                <a:latin typeface="Heiti SC"/>
                <a:cs typeface="Heiti SC"/>
              </a:rPr>
              <a:t>语言，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30" dirty="0">
                <a:latin typeface="Arial"/>
                <a:cs typeface="Arial"/>
              </a:rPr>
              <a:t>y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dirty="0">
                <a:latin typeface="Heiti SC"/>
                <a:cs typeface="Heiti SC"/>
              </a:rPr>
              <a:t>不是</a:t>
            </a:r>
            <a:r>
              <a:rPr sz="1800" b="1" spc="-95" dirty="0">
                <a:latin typeface="Arial"/>
                <a:cs typeface="Arial"/>
              </a:rPr>
              <a:t>C</a:t>
            </a:r>
            <a:r>
              <a:rPr sz="1800" b="1" dirty="0">
                <a:latin typeface="Heiti SC"/>
                <a:cs typeface="Heiti SC"/>
              </a:rPr>
              <a:t>，这说法不流行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第二，不要纠结于名字，关键在于按照</a:t>
            </a:r>
            <a:r>
              <a:rPr sz="1800" b="1" spc="75" dirty="0">
                <a:solidFill>
                  <a:srgbClr val="404040"/>
                </a:solidFill>
                <a:latin typeface="Arial"/>
                <a:cs typeface="Arial"/>
              </a:rPr>
              <a:t>"</a:t>
            </a:r>
            <a:r>
              <a:rPr sz="1800" b="1" dirty="0">
                <a:latin typeface="Heiti SC"/>
                <a:cs typeface="Heiti SC"/>
              </a:rPr>
              <a:t>控制流</a:t>
            </a:r>
            <a:r>
              <a:rPr sz="1800" b="1" spc="75" dirty="0">
                <a:solidFill>
                  <a:srgbClr val="404040"/>
                </a:solidFill>
                <a:latin typeface="Arial"/>
                <a:cs typeface="Arial"/>
              </a:rPr>
              <a:t>"</a:t>
            </a:r>
            <a:r>
              <a:rPr sz="1800" b="1" dirty="0">
                <a:latin typeface="Heiti SC"/>
                <a:cs typeface="Heiti SC"/>
              </a:rPr>
              <a:t>编程的过程式编程思维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indent="7874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第三，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30" dirty="0">
                <a:latin typeface="Arial"/>
                <a:cs typeface="Arial"/>
              </a:rPr>
              <a:t>y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dirty="0">
                <a:latin typeface="Heiti SC"/>
                <a:cs typeface="Heiti SC"/>
              </a:rPr>
              <a:t>编程中函数不必须，因此更灵活，更探寻本质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如果您学过其他编程语言，不要被束缚，从本质上看待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才更有趣！</a:t>
            </a:r>
            <a:endParaRPr sz="18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28136" y="794001"/>
            <a:ext cx="288734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小议</a:t>
            </a:r>
            <a:r>
              <a:rPr sz="2800" b="1" spc="125" dirty="0">
                <a:solidFill>
                  <a:srgbClr val="404040"/>
                </a:solidFill>
                <a:latin typeface="Arial"/>
                <a:cs typeface="Arial"/>
              </a:rPr>
              <a:t>"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函数式编程</a:t>
            </a:r>
            <a:r>
              <a:rPr sz="2800" b="1" spc="130" dirty="0">
                <a:solidFill>
                  <a:srgbClr val="404040"/>
                </a:solidFill>
                <a:latin typeface="Arial"/>
                <a:cs typeface="Arial"/>
              </a:rPr>
              <a:t>"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81" y="1996584"/>
            <a:ext cx="768286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实例</a:t>
            </a:r>
            <a:r>
              <a:rPr sz="4400" spc="130" dirty="0">
                <a:latin typeface="Microsoft Sans Serif"/>
                <a:cs typeface="Microsoft Sans Serif"/>
              </a:rPr>
              <a:t>15</a:t>
            </a:r>
            <a:r>
              <a:rPr sz="4400" spc="-165" dirty="0">
                <a:latin typeface="Microsoft Sans Serif"/>
                <a:cs typeface="Microsoft Sans Serif"/>
              </a:rPr>
              <a:t>:</a:t>
            </a:r>
            <a:r>
              <a:rPr sz="4400" spc="125" dirty="0">
                <a:latin typeface="Microsoft Sans Serif"/>
                <a:cs typeface="Microsoft Sans Serif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霍兰德人格分析雷达图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霍兰德人格分析雷达</a:t>
            </a:r>
            <a:r>
              <a:rPr sz="4000" spc="-5" dirty="0">
                <a:latin typeface="Arial Unicode MS"/>
                <a:cs typeface="Arial Unicode MS"/>
              </a:rPr>
              <a:t>图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问</a:t>
            </a:r>
            <a:r>
              <a:rPr sz="4000" spc="-10" dirty="0">
                <a:latin typeface="Arial Unicode MS"/>
                <a:cs typeface="Arial Unicode MS"/>
              </a:rPr>
              <a:t>题</a:t>
            </a:r>
            <a:r>
              <a:rPr sz="4000" dirty="0">
                <a:latin typeface="Arial Unicode MS"/>
                <a:cs typeface="Arial Unicode MS"/>
              </a:rPr>
              <a:t>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50102" y="1529255"/>
            <a:ext cx="2860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雷达图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-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ar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8535" y="4628544"/>
            <a:ext cx="4085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雷达图是多特性直观展示的重要方式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761" y="2141982"/>
            <a:ext cx="2190749" cy="2161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1416" y="2148078"/>
            <a:ext cx="2160269" cy="2155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7826" y="2141982"/>
            <a:ext cx="2210561" cy="21617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291" y="1529255"/>
            <a:ext cx="8054975" cy="271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霍兰德人格分析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霍兰德认为：人格兴</a:t>
            </a:r>
            <a:r>
              <a:rPr sz="2200" b="1" spc="-10" dirty="0">
                <a:latin typeface="Heiti SC"/>
                <a:cs typeface="Heiti SC"/>
              </a:rPr>
              <a:t>趣</a:t>
            </a:r>
            <a:r>
              <a:rPr sz="2200" b="1" dirty="0">
                <a:latin typeface="Heiti SC"/>
                <a:cs typeface="Heiti SC"/>
              </a:rPr>
              <a:t>与职</a:t>
            </a:r>
            <a:r>
              <a:rPr sz="2200" b="1" spc="-10" dirty="0">
                <a:latin typeface="Heiti SC"/>
                <a:cs typeface="Heiti SC"/>
              </a:rPr>
              <a:t>业</a:t>
            </a:r>
            <a:r>
              <a:rPr sz="2200" b="1" dirty="0">
                <a:latin typeface="Heiti SC"/>
                <a:cs typeface="Heiti SC"/>
              </a:rPr>
              <a:t>之间</a:t>
            </a:r>
            <a:r>
              <a:rPr sz="2200" b="1" spc="-10" dirty="0">
                <a:latin typeface="Heiti SC"/>
                <a:cs typeface="Heiti SC"/>
              </a:rPr>
              <a:t>应</a:t>
            </a:r>
            <a:r>
              <a:rPr sz="2200" b="1" dirty="0">
                <a:latin typeface="Heiti SC"/>
                <a:cs typeface="Heiti SC"/>
              </a:rPr>
              <a:t>有一</a:t>
            </a:r>
            <a:r>
              <a:rPr sz="2200" b="1" spc="-10" dirty="0">
                <a:latin typeface="Heiti SC"/>
                <a:cs typeface="Heiti SC"/>
              </a:rPr>
              <a:t>种</a:t>
            </a:r>
            <a:r>
              <a:rPr sz="2200" b="1" dirty="0">
                <a:latin typeface="Heiti SC"/>
                <a:cs typeface="Heiti SC"/>
              </a:rPr>
              <a:t>内在</a:t>
            </a:r>
            <a:r>
              <a:rPr sz="2200" b="1" spc="-10" dirty="0">
                <a:latin typeface="Heiti SC"/>
                <a:cs typeface="Heiti SC"/>
              </a:rPr>
              <a:t>的</a:t>
            </a:r>
            <a:r>
              <a:rPr sz="2200" b="1" dirty="0">
                <a:latin typeface="Heiti SC"/>
                <a:cs typeface="Heiti SC"/>
              </a:rPr>
              <a:t>对应</a:t>
            </a:r>
            <a:r>
              <a:rPr sz="2200" b="1" spc="-10" dirty="0">
                <a:latin typeface="Heiti SC"/>
                <a:cs typeface="Heiti SC"/>
              </a:rPr>
              <a:t>关</a:t>
            </a:r>
            <a:r>
              <a:rPr sz="2200" b="1" dirty="0">
                <a:latin typeface="Heiti SC"/>
                <a:cs typeface="Heiti SC"/>
              </a:rPr>
              <a:t>系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人格分类：研究型、</a:t>
            </a:r>
            <a:r>
              <a:rPr sz="2200" b="1" spc="-10" dirty="0">
                <a:latin typeface="Heiti SC"/>
                <a:cs typeface="Heiti SC"/>
              </a:rPr>
              <a:t>艺</a:t>
            </a:r>
            <a:r>
              <a:rPr sz="2200" b="1" dirty="0">
                <a:latin typeface="Heiti SC"/>
                <a:cs typeface="Heiti SC"/>
              </a:rPr>
              <a:t>术型</a:t>
            </a:r>
            <a:r>
              <a:rPr sz="2200" b="1" spc="-10" dirty="0">
                <a:latin typeface="Heiti SC"/>
                <a:cs typeface="Heiti SC"/>
              </a:rPr>
              <a:t>、</a:t>
            </a:r>
            <a:r>
              <a:rPr sz="2200" b="1" dirty="0">
                <a:latin typeface="Heiti SC"/>
                <a:cs typeface="Heiti SC"/>
              </a:rPr>
              <a:t>社会</a:t>
            </a:r>
            <a:r>
              <a:rPr sz="2200" b="1" spc="-10" dirty="0">
                <a:latin typeface="Heiti SC"/>
                <a:cs typeface="Heiti SC"/>
              </a:rPr>
              <a:t>型</a:t>
            </a:r>
            <a:r>
              <a:rPr sz="2200" b="1" dirty="0">
                <a:latin typeface="Heiti SC"/>
                <a:cs typeface="Heiti SC"/>
              </a:rPr>
              <a:t>、企</a:t>
            </a:r>
            <a:r>
              <a:rPr sz="2200" b="1" spc="-10" dirty="0">
                <a:latin typeface="Heiti SC"/>
                <a:cs typeface="Heiti SC"/>
              </a:rPr>
              <a:t>业</a:t>
            </a:r>
            <a:r>
              <a:rPr sz="2200" b="1" dirty="0">
                <a:latin typeface="Heiti SC"/>
                <a:cs typeface="Heiti SC"/>
              </a:rPr>
              <a:t>型、</a:t>
            </a:r>
            <a:r>
              <a:rPr sz="2200" b="1" spc="-10" dirty="0">
                <a:latin typeface="Heiti SC"/>
                <a:cs typeface="Heiti SC"/>
              </a:rPr>
              <a:t>传</a:t>
            </a:r>
            <a:r>
              <a:rPr sz="2200" b="1" dirty="0">
                <a:latin typeface="Heiti SC"/>
                <a:cs typeface="Heiti SC"/>
              </a:rPr>
              <a:t>统型</a:t>
            </a:r>
            <a:r>
              <a:rPr sz="2200" b="1" spc="-10" dirty="0">
                <a:latin typeface="Heiti SC"/>
                <a:cs typeface="Heiti SC"/>
              </a:rPr>
              <a:t>、</a:t>
            </a:r>
            <a:r>
              <a:rPr sz="2200" b="1" dirty="0">
                <a:latin typeface="Heiti SC"/>
                <a:cs typeface="Heiti SC"/>
              </a:rPr>
              <a:t>现实性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职业：工程师、实验</a:t>
            </a:r>
            <a:r>
              <a:rPr sz="2200" b="1" spc="-10" dirty="0">
                <a:latin typeface="Heiti SC"/>
                <a:cs typeface="Heiti SC"/>
              </a:rPr>
              <a:t>员</a:t>
            </a:r>
            <a:r>
              <a:rPr sz="2200" b="1" dirty="0">
                <a:latin typeface="Heiti SC"/>
                <a:cs typeface="Heiti SC"/>
              </a:rPr>
              <a:t>、艺</a:t>
            </a:r>
            <a:r>
              <a:rPr sz="2200" b="1" spc="-10" dirty="0">
                <a:latin typeface="Heiti SC"/>
                <a:cs typeface="Heiti SC"/>
              </a:rPr>
              <a:t>术</a:t>
            </a:r>
            <a:r>
              <a:rPr sz="2200" b="1" dirty="0">
                <a:latin typeface="Heiti SC"/>
                <a:cs typeface="Heiti SC"/>
              </a:rPr>
              <a:t>家、</a:t>
            </a:r>
            <a:r>
              <a:rPr sz="2200" b="1" spc="-10" dirty="0">
                <a:latin typeface="Heiti SC"/>
                <a:cs typeface="Heiti SC"/>
              </a:rPr>
              <a:t>推</a:t>
            </a:r>
            <a:r>
              <a:rPr sz="2200" b="1" dirty="0">
                <a:latin typeface="Heiti SC"/>
                <a:cs typeface="Heiti SC"/>
              </a:rPr>
              <a:t>销员</a:t>
            </a:r>
            <a:r>
              <a:rPr sz="2200" b="1" spc="-10" dirty="0">
                <a:latin typeface="Heiti SC"/>
                <a:cs typeface="Heiti SC"/>
              </a:rPr>
              <a:t>、</a:t>
            </a:r>
            <a:r>
              <a:rPr sz="2200" b="1" dirty="0">
                <a:latin typeface="Heiti SC"/>
                <a:cs typeface="Heiti SC"/>
              </a:rPr>
              <a:t>记事</a:t>
            </a:r>
            <a:r>
              <a:rPr sz="2200" b="1" spc="-10" dirty="0">
                <a:latin typeface="Heiti SC"/>
                <a:cs typeface="Heiti SC"/>
              </a:rPr>
              <a:t>员</a:t>
            </a:r>
            <a:r>
              <a:rPr sz="2200" b="1" dirty="0">
                <a:latin typeface="Heiti SC"/>
                <a:cs typeface="Heiti SC"/>
              </a:rPr>
              <a:t>、社</a:t>
            </a:r>
            <a:r>
              <a:rPr sz="2200" b="1" spc="-10" dirty="0">
                <a:latin typeface="Heiti SC"/>
                <a:cs typeface="Heiti SC"/>
              </a:rPr>
              <a:t>会</a:t>
            </a:r>
            <a:r>
              <a:rPr sz="2200" b="1" dirty="0">
                <a:latin typeface="Heiti SC"/>
                <a:cs typeface="Heiti SC"/>
              </a:rPr>
              <a:t>工作者</a:t>
            </a:r>
            <a:endParaRPr sz="22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0456" y="4011953"/>
            <a:ext cx="20770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输出：雷达图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456" y="1529255"/>
            <a:ext cx="5429885" cy="208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59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霍兰德人格分析雷达图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需求：雷达图方式验证霍兰德人格分析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输入：各职业人群结合兴趣的调研数据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0456" y="4011953"/>
            <a:ext cx="20770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输出：雷达图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456" y="1529255"/>
            <a:ext cx="4707255" cy="208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59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霍兰德人格分析雷达图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通用雷达图绘制：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145" dirty="0">
                <a:latin typeface="Arial"/>
                <a:cs typeface="Arial"/>
              </a:rPr>
              <a:t>a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pl</a:t>
            </a:r>
            <a:r>
              <a:rPr sz="2400" b="1" spc="114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65" dirty="0">
                <a:latin typeface="Arial"/>
                <a:cs typeface="Arial"/>
              </a:rPr>
              <a:t>lib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专业的多维数据表示：</a:t>
            </a:r>
            <a:r>
              <a:rPr sz="2400" b="1" spc="80" dirty="0">
                <a:latin typeface="Arial"/>
                <a:cs typeface="Arial"/>
              </a:rPr>
              <a:t>nu</a:t>
            </a:r>
            <a:r>
              <a:rPr sz="2400" b="1" spc="210" dirty="0">
                <a:latin typeface="Arial"/>
                <a:cs typeface="Arial"/>
              </a:rPr>
              <a:t>m</a:t>
            </a:r>
            <a:r>
              <a:rPr sz="2400" b="1" spc="13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霍兰德人格分析雷达</a:t>
            </a:r>
            <a:r>
              <a:rPr sz="4000" spc="-5" dirty="0">
                <a:latin typeface="Arial Unicode MS"/>
                <a:cs typeface="Arial Unicode MS"/>
              </a:rPr>
              <a:t>图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实</a:t>
            </a:r>
            <a:r>
              <a:rPr sz="4000" spc="-10" dirty="0">
                <a:latin typeface="Arial Unicode MS"/>
                <a:cs typeface="Arial Unicode MS"/>
              </a:rPr>
              <a:t>例</a:t>
            </a:r>
            <a:r>
              <a:rPr sz="4000" dirty="0">
                <a:latin typeface="Arial Unicode MS"/>
                <a:cs typeface="Arial Unicode MS"/>
              </a:rPr>
              <a:t>展示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0927" y="1603795"/>
            <a:ext cx="513842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PyPI</a:t>
            </a:r>
            <a:r>
              <a:rPr sz="2400" b="1" spc="-5" dirty="0">
                <a:latin typeface="Heiti SC"/>
                <a:cs typeface="Heiti SC"/>
              </a:rPr>
              <a:t>：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25" dirty="0">
                <a:latin typeface="Arial"/>
                <a:cs typeface="Arial"/>
              </a:rPr>
              <a:t>ack</a:t>
            </a:r>
            <a:r>
              <a:rPr sz="2400" b="1" spc="15" dirty="0">
                <a:latin typeface="Arial"/>
                <a:cs typeface="Arial"/>
              </a:rPr>
              <a:t>a</a:t>
            </a:r>
            <a:r>
              <a:rPr sz="2400" b="1" spc="95" dirty="0">
                <a:latin typeface="Arial"/>
                <a:cs typeface="Arial"/>
              </a:rPr>
              <a:t>ge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Index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命令的各种用法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Anacond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dirty="0">
                <a:latin typeface="Heiti SC"/>
                <a:cs typeface="Heiti SC"/>
              </a:rPr>
              <a:t>集成开发工具及安装方法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UCI</a:t>
            </a:r>
            <a:r>
              <a:rPr sz="2400" b="1" spc="-5" dirty="0">
                <a:latin typeface="Heiti SC"/>
                <a:cs typeface="Heiti SC"/>
              </a:rPr>
              <a:t>页面的“补丁”安装方法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777" y="543834"/>
            <a:ext cx="38373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第三方库安装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88857" y="3505178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980" y="25040"/>
            <a:ext cx="463804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10" dirty="0">
                <a:solidFill>
                  <a:srgbClr val="DD0100"/>
                </a:solidFill>
                <a:latin typeface="FZLTZHB--B51-0"/>
                <a:cs typeface="FZLTZHB--B51-0"/>
              </a:rPr>
              <a:t>#</a:t>
            </a:r>
            <a:r>
              <a:rPr sz="1100" b="1" spc="-335" dirty="0">
                <a:solidFill>
                  <a:srgbClr val="DD0100"/>
                </a:solidFill>
                <a:latin typeface="FZLTZHB--B51-0"/>
                <a:cs typeface="FZLTZHB--B51-0"/>
              </a:rPr>
              <a:t>H</a:t>
            </a:r>
            <a:r>
              <a:rPr sz="11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o</a:t>
            </a:r>
            <a:r>
              <a:rPr sz="1100" b="1" spc="310" dirty="0">
                <a:solidFill>
                  <a:srgbClr val="DD0100"/>
                </a:solidFill>
                <a:latin typeface="FZLTZHB--B51-0"/>
                <a:cs typeface="FZLTZHB--B51-0"/>
              </a:rPr>
              <a:t>ll</a:t>
            </a:r>
            <a:r>
              <a:rPr sz="11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a</a:t>
            </a:r>
            <a:r>
              <a:rPr sz="1100" b="1" spc="-145" dirty="0">
                <a:solidFill>
                  <a:srgbClr val="DD0100"/>
                </a:solidFill>
                <a:latin typeface="FZLTZHB--B51-0"/>
                <a:cs typeface="FZLTZHB--B51-0"/>
              </a:rPr>
              <a:t>n</a:t>
            </a:r>
            <a:r>
              <a:rPr sz="1100" b="1" spc="-135" dirty="0">
                <a:solidFill>
                  <a:srgbClr val="DD0100"/>
                </a:solidFill>
                <a:latin typeface="FZLTZHB--B51-0"/>
                <a:cs typeface="FZLTZHB--B51-0"/>
              </a:rPr>
              <a:t>d</a:t>
            </a:r>
            <a:r>
              <a:rPr sz="1100" b="1" spc="-295" dirty="0">
                <a:solidFill>
                  <a:srgbClr val="DD0100"/>
                </a:solidFill>
                <a:latin typeface="FZLTZHB--B51-0"/>
                <a:cs typeface="FZLTZHB--B51-0"/>
              </a:rPr>
              <a:t>R</a:t>
            </a:r>
            <a:r>
              <a:rPr sz="11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a</a:t>
            </a:r>
            <a:r>
              <a:rPr sz="1100" b="1" spc="-135" dirty="0">
                <a:solidFill>
                  <a:srgbClr val="DD0100"/>
                </a:solidFill>
                <a:latin typeface="FZLTZHB--B51-0"/>
                <a:cs typeface="FZLTZHB--B51-0"/>
              </a:rPr>
              <a:t>d</a:t>
            </a:r>
            <a:r>
              <a:rPr sz="11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a</a:t>
            </a:r>
            <a:r>
              <a:rPr sz="1100" b="1" spc="125" dirty="0">
                <a:solidFill>
                  <a:srgbClr val="DD0100"/>
                </a:solidFill>
                <a:latin typeface="FZLTZHB--B51-0"/>
                <a:cs typeface="FZLTZHB--B51-0"/>
              </a:rPr>
              <a:t>r</a:t>
            </a:r>
            <a:r>
              <a:rPr sz="1100" b="1" spc="-305" dirty="0">
                <a:solidFill>
                  <a:srgbClr val="DD0100"/>
                </a:solidFill>
                <a:latin typeface="FZLTZHB--B51-0"/>
                <a:cs typeface="FZLTZHB--B51-0"/>
              </a:rPr>
              <a:t>D</a:t>
            </a:r>
            <a:r>
              <a:rPr sz="1100" b="1" spc="125" dirty="0">
                <a:solidFill>
                  <a:srgbClr val="DD0100"/>
                </a:solidFill>
                <a:latin typeface="FZLTZHB--B51-0"/>
                <a:cs typeface="FZLTZHB--B51-0"/>
              </a:rPr>
              <a:t>r</a:t>
            </a:r>
            <a:r>
              <a:rPr sz="11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a</a:t>
            </a:r>
            <a:r>
              <a:rPr sz="1100" b="1" spc="-390" dirty="0">
                <a:solidFill>
                  <a:srgbClr val="DD0100"/>
                </a:solidFill>
                <a:latin typeface="FZLTZHB--B51-0"/>
                <a:cs typeface="FZLTZHB--B51-0"/>
              </a:rPr>
              <a:t>w</a:t>
            </a:r>
            <a:endParaRPr sz="11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impor</a:t>
            </a:r>
            <a:r>
              <a:rPr sz="1100" b="1" i="1" spc="-60" dirty="0">
                <a:solidFill>
                  <a:srgbClr val="FF7B00"/>
                </a:solidFill>
                <a:latin typeface="Menlo"/>
                <a:cs typeface="Menlo"/>
              </a:rPr>
              <a:t>t</a:t>
            </a:r>
            <a:r>
              <a:rPr sz="1100" b="1" i="1" spc="-7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u</a:t>
            </a:r>
            <a:r>
              <a:rPr sz="1100" b="1" spc="-505" dirty="0">
                <a:latin typeface="FZLTZHB--B51-0"/>
                <a:cs typeface="FZLTZHB--B51-0"/>
              </a:rPr>
              <a:t>m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65" dirty="0">
                <a:latin typeface="FZLTZHB--B51-0"/>
                <a:cs typeface="FZLTZHB--B51-0"/>
              </a:rPr>
              <a:t>y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a</a:t>
            </a:r>
            <a:r>
              <a:rPr sz="1100" b="1" i="1" spc="-60" dirty="0">
                <a:solidFill>
                  <a:srgbClr val="FF7B00"/>
                </a:solidFill>
                <a:latin typeface="Menlo"/>
                <a:cs typeface="Menlo"/>
              </a:rPr>
              <a:t>s</a:t>
            </a:r>
            <a:r>
              <a:rPr sz="1100" b="1" i="1" spc="-7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p</a:t>
            </a:r>
            <a:endParaRPr sz="11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impor</a:t>
            </a:r>
            <a:r>
              <a:rPr sz="1100" b="1" i="1" spc="-60" dirty="0">
                <a:solidFill>
                  <a:srgbClr val="FF7B00"/>
                </a:solidFill>
                <a:latin typeface="Menlo"/>
                <a:cs typeface="Menlo"/>
              </a:rPr>
              <a:t>t</a:t>
            </a:r>
            <a:r>
              <a:rPr sz="1100" b="1" i="1" spc="-7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100" b="1" spc="-505" dirty="0">
                <a:latin typeface="FZLTZHB--B51-0"/>
                <a:cs typeface="FZLTZHB--B51-0"/>
              </a:rPr>
              <a:t>m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310" dirty="0">
                <a:latin typeface="FZLTZHB--B51-0"/>
                <a:cs typeface="FZLTZHB--B51-0"/>
              </a:rPr>
              <a:t>li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70" dirty="0">
                <a:latin typeface="FZLTZHB--B51-0"/>
                <a:cs typeface="FZLTZHB--B51-0"/>
              </a:rPr>
              <a:t>y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90" dirty="0">
                <a:latin typeface="FZLTZHB--B51-0"/>
                <a:cs typeface="FZLTZHB--B51-0"/>
              </a:rPr>
              <a:t>t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a</a:t>
            </a:r>
            <a:r>
              <a:rPr sz="1100" b="1" i="1" spc="-60" dirty="0">
                <a:solidFill>
                  <a:srgbClr val="FF7B00"/>
                </a:solidFill>
                <a:latin typeface="Menlo"/>
                <a:cs typeface="Menlo"/>
              </a:rPr>
              <a:t>s</a:t>
            </a:r>
            <a:r>
              <a:rPr sz="1100" b="1" i="1" spc="-7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90" dirty="0">
                <a:latin typeface="FZLTZHB--B51-0"/>
                <a:cs typeface="FZLTZHB--B51-0"/>
              </a:rPr>
              <a:t>t</a:t>
            </a:r>
            <a:endParaRPr sz="1100">
              <a:latin typeface="FZLTZHB--B51-0"/>
              <a:cs typeface="FZLTZHB--B51-0"/>
            </a:endParaRPr>
          </a:p>
          <a:p>
            <a:pPr marL="12700" marR="1339850">
              <a:lnSpc>
                <a:spcPct val="110000"/>
              </a:lnSpc>
            </a:pP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impor</a:t>
            </a:r>
            <a:r>
              <a:rPr sz="1100" b="1" i="1" spc="-60" dirty="0">
                <a:solidFill>
                  <a:srgbClr val="FF7B00"/>
                </a:solidFill>
                <a:latin typeface="Menlo"/>
                <a:cs typeface="Menlo"/>
              </a:rPr>
              <a:t>t</a:t>
            </a:r>
            <a:r>
              <a:rPr sz="1100" b="1" i="1" spc="-7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100" b="1" spc="-505" dirty="0">
                <a:latin typeface="FZLTZHB--B51-0"/>
                <a:cs typeface="FZLTZHB--B51-0"/>
              </a:rPr>
              <a:t>m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310" dirty="0">
                <a:latin typeface="FZLTZHB--B51-0"/>
                <a:cs typeface="FZLTZHB--B51-0"/>
              </a:rPr>
              <a:t>li</a:t>
            </a:r>
            <a:r>
              <a:rPr sz="1100" b="1" spc="-135" dirty="0">
                <a:latin typeface="FZLTZHB--B51-0"/>
                <a:cs typeface="FZLTZHB--B51-0"/>
              </a:rPr>
              <a:t>b</a:t>
            </a:r>
            <a:r>
              <a:rPr sz="1100" b="1" spc="-55" dirty="0">
                <a:latin typeface="FZLTZHB--B51-0"/>
                <a:cs typeface="FZLTZHB--B51-0"/>
              </a:rPr>
              <a:t> </a:t>
            </a:r>
            <a:r>
              <a:rPr sz="1100" b="1" spc="-505" dirty="0">
                <a:latin typeface="FZLTZHB--B51-0"/>
                <a:cs typeface="FZLTZHB--B51-0"/>
              </a:rPr>
              <a:t>m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310" dirty="0">
                <a:latin typeface="FZLTZHB--B51-0"/>
                <a:cs typeface="FZLTZHB--B51-0"/>
              </a:rPr>
              <a:t>li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240" dirty="0">
                <a:latin typeface="FZLTZHB--B51-0"/>
                <a:cs typeface="FZLTZHB--B51-0"/>
              </a:rPr>
              <a:t>P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505" dirty="0">
                <a:latin typeface="FZLTZHB--B51-0"/>
                <a:cs typeface="FZLTZHB--B51-0"/>
              </a:rPr>
              <a:t>m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10" dirty="0">
                <a:solidFill>
                  <a:srgbClr val="00A609"/>
                </a:solidFill>
                <a:latin typeface="FZLTZHB--B51-0"/>
                <a:cs typeface="FZLTZHB--B51-0"/>
              </a:rPr>
              <a:t>f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o</a:t>
            </a:r>
            <a:r>
              <a:rPr sz="1100" b="1" spc="-145" dirty="0">
                <a:solidFill>
                  <a:srgbClr val="00A609"/>
                </a:solidFill>
                <a:latin typeface="FZLTZHB--B51-0"/>
                <a:cs typeface="FZLTZHB--B51-0"/>
              </a:rPr>
              <a:t>n</a:t>
            </a:r>
            <a:r>
              <a:rPr sz="1100" b="1" spc="185" dirty="0">
                <a:solidFill>
                  <a:srgbClr val="00A609"/>
                </a:solidFill>
                <a:latin typeface="FZLTZHB--B51-0"/>
                <a:cs typeface="FZLTZHB--B51-0"/>
              </a:rPr>
              <a:t>t</a:t>
            </a:r>
            <a:r>
              <a:rPr sz="1100" b="1" spc="225" dirty="0">
                <a:solidFill>
                  <a:srgbClr val="00A609"/>
                </a:solidFill>
                <a:latin typeface="FZLTZHB--B51-0"/>
                <a:cs typeface="FZLTZHB--B51-0"/>
              </a:rPr>
              <a:t>.</a:t>
            </a:r>
            <a:r>
              <a:rPr sz="1100" b="1" spc="210" dirty="0">
                <a:solidFill>
                  <a:srgbClr val="00A609"/>
                </a:solidFill>
                <a:latin typeface="FZLTZHB--B51-0"/>
                <a:cs typeface="FZLTZHB--B51-0"/>
              </a:rPr>
              <a:t>f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-505" dirty="0">
                <a:solidFill>
                  <a:srgbClr val="00A609"/>
                </a:solidFill>
                <a:latin typeface="FZLTZHB--B51-0"/>
                <a:cs typeface="FZLTZHB--B51-0"/>
              </a:rPr>
              <a:t>m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il</a:t>
            </a:r>
            <a:r>
              <a:rPr sz="1100" b="1" spc="-70" dirty="0">
                <a:solidFill>
                  <a:srgbClr val="00A609"/>
                </a:solidFill>
                <a:latin typeface="FZLTZHB--B51-0"/>
                <a:cs typeface="FZLTZHB--B51-0"/>
              </a:rPr>
              <a:t>y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10" dirty="0">
                <a:latin typeface="FZLTZHB--B51-0"/>
                <a:cs typeface="FZLTZHB--B51-0"/>
              </a:rPr>
              <a:t>]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245" dirty="0">
                <a:solidFill>
                  <a:srgbClr val="00A609"/>
                </a:solidFill>
                <a:latin typeface="FZLTZHB--B51-0"/>
                <a:cs typeface="FZLTZHB--B51-0"/>
              </a:rPr>
              <a:t>S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100" b="1" spc="-505" dirty="0">
                <a:solidFill>
                  <a:srgbClr val="00A609"/>
                </a:solidFill>
                <a:latin typeface="FZLTZHB--B51-0"/>
                <a:cs typeface="FZLTZHB--B51-0"/>
              </a:rPr>
              <a:t>m</a:t>
            </a:r>
            <a:r>
              <a:rPr sz="1100" b="1" spc="-335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e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endParaRPr sz="11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b="1" spc="130" dirty="0">
                <a:latin typeface="FZLTZHB--B51-0"/>
                <a:cs typeface="FZLTZHB--B51-0"/>
              </a:rPr>
              <a:t>r</a:t>
            </a:r>
            <a:r>
              <a:rPr sz="1100" b="1" spc="-125" dirty="0">
                <a:latin typeface="FZLTZHB--B51-0"/>
                <a:cs typeface="FZLTZHB--B51-0"/>
              </a:rPr>
              <a:t>a</a:t>
            </a:r>
            <a:r>
              <a:rPr sz="1100" b="1" spc="-130" dirty="0">
                <a:latin typeface="FZLTZHB--B51-0"/>
                <a:cs typeface="FZLTZHB--B51-0"/>
              </a:rPr>
              <a:t>da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65" dirty="0">
                <a:latin typeface="FZLTZHB--B51-0"/>
                <a:cs typeface="FZLTZHB--B51-0"/>
              </a:rPr>
              <a:t>_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70" dirty="0">
                <a:latin typeface="FZLTZHB--B51-0"/>
                <a:cs typeface="FZLTZHB--B51-0"/>
              </a:rPr>
              <a:t>s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3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p</a:t>
            </a:r>
            <a:r>
              <a:rPr sz="1100" b="1" spc="229" dirty="0">
                <a:latin typeface="FZLTZHB--B51-0"/>
                <a:cs typeface="FZLTZHB--B51-0"/>
              </a:rPr>
              <a:t>.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25" dirty="0">
                <a:latin typeface="FZLTZHB--B51-0"/>
                <a:cs typeface="FZLTZHB--B51-0"/>
              </a:rPr>
              <a:t>rr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70" dirty="0">
                <a:latin typeface="FZLTZHB--B51-0"/>
                <a:cs typeface="FZLTZHB--B51-0"/>
              </a:rPr>
              <a:t>y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研究型</a:t>
            </a:r>
            <a:r>
              <a:rPr sz="1100" b="1" spc="16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100" b="1" spc="254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100" b="1" spc="160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艺术型</a:t>
            </a:r>
            <a:r>
              <a:rPr sz="1100" b="1" spc="16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100" b="1" spc="-265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160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社会型</a:t>
            </a:r>
            <a:r>
              <a:rPr sz="1100" b="1" spc="16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100" b="1" spc="-245" dirty="0">
                <a:solidFill>
                  <a:srgbClr val="00A609"/>
                </a:solidFill>
                <a:latin typeface="FZLTZHB--B51-0"/>
                <a:cs typeface="FZLTZHB--B51-0"/>
              </a:rPr>
              <a:t>S</a:t>
            </a:r>
            <a:r>
              <a:rPr sz="1100" b="1" spc="160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254" dirty="0">
                <a:latin typeface="FZLTZHB--B51-0"/>
                <a:cs typeface="FZLTZHB--B51-0"/>
              </a:rPr>
              <a:t>\</a:t>
            </a:r>
            <a:endParaRPr sz="1100">
              <a:latin typeface="FZLTZHB--B51-0"/>
              <a:cs typeface="FZLTZHB--B51-0"/>
            </a:endParaRPr>
          </a:p>
          <a:p>
            <a:pPr marL="1917064">
              <a:lnSpc>
                <a:spcPct val="100000"/>
              </a:lnSpc>
              <a:spcBef>
                <a:spcPts val="130"/>
              </a:spcBef>
            </a:pP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企业型</a:t>
            </a:r>
            <a:r>
              <a:rPr sz="1100" b="1" spc="135" dirty="0">
                <a:solidFill>
                  <a:srgbClr val="00A609"/>
                </a:solidFill>
                <a:latin typeface="FZLTZHB--B51-0"/>
                <a:cs typeface="FZLTZHB--B51-0"/>
              </a:rPr>
              <a:t>(E)</a:t>
            </a:r>
            <a:r>
              <a:rPr sz="1100" b="1" spc="5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常规型</a:t>
            </a:r>
            <a:r>
              <a:rPr sz="1100" b="1" spc="16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100" b="1" spc="-310" dirty="0">
                <a:solidFill>
                  <a:srgbClr val="00A609"/>
                </a:solidFill>
                <a:latin typeface="FZLTZHB--B51-0"/>
                <a:cs typeface="FZLTZHB--B51-0"/>
              </a:rPr>
              <a:t>C</a:t>
            </a:r>
            <a:r>
              <a:rPr sz="1100" b="1" spc="160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现实型</a:t>
            </a:r>
            <a:r>
              <a:rPr sz="1100" b="1" spc="16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100" b="1" spc="-29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100" b="1" spc="160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10" dirty="0">
                <a:latin typeface="FZLTZHB--B51-0"/>
                <a:cs typeface="FZLTZHB--B51-0"/>
              </a:rPr>
              <a:t>]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028" y="2413385"/>
            <a:ext cx="5337810" cy="275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>
              <a:lnSpc>
                <a:spcPct val="110000"/>
              </a:lnSpc>
            </a:pPr>
            <a:r>
              <a:rPr sz="1100" b="1" spc="-130" dirty="0">
                <a:latin typeface="FZLTZHB--B51-0"/>
                <a:cs typeface="FZLTZHB--B51-0"/>
              </a:rPr>
              <a:t>d</a:t>
            </a:r>
            <a:r>
              <a:rPr sz="1100" b="1" spc="-125" dirty="0">
                <a:latin typeface="FZLTZHB--B51-0"/>
                <a:cs typeface="FZLTZHB--B51-0"/>
              </a:rPr>
              <a:t>a</a:t>
            </a:r>
            <a:r>
              <a:rPr sz="1100" b="1" spc="190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65" dirty="0">
                <a:latin typeface="FZLTZHB--B51-0"/>
                <a:cs typeface="FZLTZHB--B51-0"/>
              </a:rPr>
              <a:t>_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70" dirty="0">
                <a:latin typeface="FZLTZHB--B51-0"/>
                <a:cs typeface="FZLTZHB--B51-0"/>
              </a:rPr>
              <a:t>s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3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165" dirty="0">
                <a:latin typeface="FZLTZHB--B51-0"/>
                <a:cs typeface="FZLTZHB--B51-0"/>
              </a:rPr>
              <a:t>(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艺术家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实验员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工程师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推销员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社会工作者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记事员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0" dirty="0">
                <a:latin typeface="FZLTZHB--B51-0"/>
                <a:cs typeface="FZLTZHB--B51-0"/>
              </a:rPr>
              <a:t>s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310" dirty="0">
                <a:latin typeface="FZLTZHB--B51-0"/>
                <a:cs typeface="FZLTZHB--B51-0"/>
              </a:rPr>
              <a:t>li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80" dirty="0">
                <a:latin typeface="FZLTZHB--B51-0"/>
                <a:cs typeface="FZLTZHB--B51-0"/>
              </a:rPr>
              <a:t>*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6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False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  <a:p>
            <a:pPr marL="12700" marR="1811020">
              <a:lnSpc>
                <a:spcPct val="110000"/>
              </a:lnSpc>
            </a:pP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25" dirty="0">
                <a:latin typeface="FZLTZHB--B51-0"/>
                <a:cs typeface="FZLTZHB--B51-0"/>
              </a:rPr>
              <a:t>a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60" dirty="0">
                <a:latin typeface="FZLTZHB--B51-0"/>
                <a:cs typeface="FZLTZHB--B51-0"/>
              </a:rPr>
              <a:t>((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10" dirty="0">
                <a:latin typeface="FZLTZHB--B51-0"/>
                <a:cs typeface="FZLTZHB--B51-0"/>
              </a:rPr>
              <a:t>]]</a:t>
            </a:r>
            <a:r>
              <a:rPr sz="1100" b="1" spc="160" dirty="0">
                <a:latin typeface="FZLTZHB--B51-0"/>
                <a:cs typeface="FZLTZHB--B51-0"/>
              </a:rPr>
              <a:t>)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0" dirty="0">
                <a:latin typeface="FZLTZHB--B51-0"/>
                <a:cs typeface="FZLTZHB--B51-0"/>
              </a:rPr>
              <a:t>s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60" dirty="0">
                <a:latin typeface="FZLTZHB--B51-0"/>
                <a:cs typeface="FZLTZHB--B51-0"/>
              </a:rPr>
              <a:t>((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10" dirty="0">
                <a:latin typeface="FZLTZHB--B51-0"/>
                <a:cs typeface="FZLTZHB--B51-0"/>
              </a:rPr>
              <a:t>[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10" dirty="0">
                <a:latin typeface="FZLTZHB--B51-0"/>
                <a:cs typeface="FZLTZHB--B51-0"/>
              </a:rPr>
              <a:t>]]</a:t>
            </a:r>
            <a:r>
              <a:rPr sz="1100" b="1" spc="160" dirty="0">
                <a:latin typeface="FZLTZHB--B51-0"/>
                <a:cs typeface="FZLTZHB--B51-0"/>
              </a:rPr>
              <a:t>)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0" dirty="0">
                <a:latin typeface="FZLTZHB--B51-0"/>
                <a:cs typeface="FZLTZHB--B51-0"/>
              </a:rPr>
              <a:t>g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-140" dirty="0">
                <a:latin typeface="FZLTZHB--B51-0"/>
                <a:cs typeface="FZLTZHB--B51-0"/>
              </a:rPr>
              <a:t>u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145" dirty="0">
                <a:solidFill>
                  <a:srgbClr val="00A609"/>
                </a:solidFill>
                <a:latin typeface="FZLTZHB--B51-0"/>
                <a:cs typeface="FZLTZHB--B51-0"/>
              </a:rPr>
              <a:t>"</a:t>
            </a:r>
            <a:r>
              <a:rPr sz="1100" b="1" spc="-395" dirty="0">
                <a:solidFill>
                  <a:srgbClr val="00A609"/>
                </a:solidFill>
                <a:latin typeface="FZLTZHB--B51-0"/>
                <a:cs typeface="FZLTZHB--B51-0"/>
              </a:rPr>
              <a:t>w</a:t>
            </a:r>
            <a:r>
              <a:rPr sz="1100" b="1" spc="-140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100" b="1" spc="185" dirty="0">
                <a:solidFill>
                  <a:srgbClr val="00A609"/>
                </a:solidFill>
                <a:latin typeface="FZLTZHB--B51-0"/>
                <a:cs typeface="FZLTZHB--B51-0"/>
              </a:rPr>
              <a:t>t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e</a:t>
            </a:r>
            <a:r>
              <a:rPr sz="1100" b="1" spc="145" dirty="0">
                <a:solidFill>
                  <a:srgbClr val="00A609"/>
                </a:solidFill>
                <a:latin typeface="FZLTZHB--B51-0"/>
                <a:cs typeface="FZLTZHB--B51-0"/>
              </a:rPr>
              <a:t>"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40" dirty="0">
                <a:latin typeface="FZLTZHB--B51-0"/>
                <a:cs typeface="FZLTZHB--B51-0"/>
              </a:rPr>
              <a:t>ubp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20" dirty="0">
                <a:latin typeface="FZLTZHB--B51-0"/>
                <a:cs typeface="FZLTZHB--B51-0"/>
              </a:rPr>
              <a:t>111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True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  <a:p>
            <a:pPr marL="12700" marR="602615">
              <a:lnSpc>
                <a:spcPct val="110000"/>
              </a:lnSpc>
            </a:pP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o</a:t>
            </a:r>
            <a:r>
              <a:rPr sz="1100" b="1" spc="-150" dirty="0">
                <a:solidFill>
                  <a:srgbClr val="00A609"/>
                </a:solidFill>
                <a:latin typeface="FZLTZHB--B51-0"/>
                <a:cs typeface="FZLTZHB--B51-0"/>
              </a:rPr>
              <a:t>-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310" dirty="0">
                <a:latin typeface="FZLTZHB--B51-0"/>
                <a:cs typeface="FZLTZHB--B51-0"/>
              </a:rPr>
              <a:t>li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395" dirty="0">
                <a:latin typeface="FZLTZHB--B51-0"/>
                <a:cs typeface="FZLTZHB--B51-0"/>
              </a:rPr>
              <a:t>w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h=</a:t>
            </a:r>
            <a:r>
              <a:rPr sz="1100" b="1" spc="20" dirty="0">
                <a:latin typeface="FZLTZHB--B51-0"/>
                <a:cs typeface="FZLTZHB--B51-0"/>
              </a:rPr>
              <a:t>1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40" dirty="0">
                <a:latin typeface="FZLTZHB--B51-0"/>
                <a:cs typeface="FZLTZHB--B51-0"/>
              </a:rPr>
              <a:t>ph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310" dirty="0">
                <a:latin typeface="FZLTZHB--B51-0"/>
                <a:cs typeface="FZLTZHB--B51-0"/>
              </a:rPr>
              <a:t>ill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40" dirty="0">
                <a:latin typeface="FZLTZHB--B51-0"/>
                <a:cs typeface="FZLTZHB--B51-0"/>
              </a:rPr>
              <a:t>ph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-130" dirty="0">
                <a:latin typeface="FZLTZHB--B51-0"/>
                <a:cs typeface="FZLTZHB--B51-0"/>
              </a:rPr>
              <a:t>5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h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80" dirty="0">
                <a:latin typeface="FZLTZHB--B51-0"/>
                <a:cs typeface="FZLTZHB--B51-0"/>
              </a:rPr>
              <a:t>*</a:t>
            </a:r>
            <a:r>
              <a:rPr sz="1100" b="1" spc="20" dirty="0">
                <a:latin typeface="FZLTZHB--B51-0"/>
                <a:cs typeface="FZLTZHB--B51-0"/>
              </a:rPr>
              <a:t>1</a:t>
            </a:r>
            <a:r>
              <a:rPr sz="1100" b="1" spc="-145" dirty="0">
                <a:latin typeface="FZLTZHB--B51-0"/>
                <a:cs typeface="FZLTZHB--B51-0"/>
              </a:rPr>
              <a:t>80</a:t>
            </a:r>
            <a:r>
              <a:rPr sz="1100" b="1" spc="254" dirty="0">
                <a:latin typeface="FZLTZHB--B51-0"/>
                <a:cs typeface="FZLTZHB--B51-0"/>
              </a:rPr>
              <a:t>/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65" dirty="0">
                <a:latin typeface="FZLTZHB--B51-0"/>
                <a:cs typeface="FZLTZHB--B51-0"/>
              </a:rPr>
              <a:t>_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40" dirty="0">
                <a:latin typeface="FZLTZHB--B51-0"/>
                <a:cs typeface="FZLTZHB--B51-0"/>
              </a:rPr>
              <a:t>,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95" dirty="0">
                <a:latin typeface="FZLTZHB--B51-0"/>
                <a:cs typeface="FZLTZHB--B51-0"/>
              </a:rPr>
              <a:t>c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20" dirty="0">
                <a:latin typeface="FZLTZHB--B51-0"/>
                <a:cs typeface="FZLTZHB--B51-0"/>
              </a:rPr>
              <a:t>1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p</a:t>
            </a:r>
            <a:r>
              <a:rPr sz="1100" b="1" spc="315" dirty="0">
                <a:latin typeface="FZLTZHB--B51-0"/>
                <a:cs typeface="FZLTZHB--B51-0"/>
              </a:rPr>
              <a:t>l</a:t>
            </a:r>
            <a:r>
              <a:rPr sz="1100" b="1" spc="190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90" dirty="0">
                <a:latin typeface="FZLTZHB--B51-0"/>
                <a:cs typeface="FZLTZHB--B51-0"/>
              </a:rPr>
              <a:t>x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30" dirty="0">
                <a:latin typeface="FZLTZHB--B51-0"/>
                <a:cs typeface="FZLTZHB--B51-0"/>
              </a:rPr>
              <a:t>5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35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0</a:t>
            </a:r>
            <a:r>
              <a:rPr sz="1100" b="1" spc="229" dirty="0">
                <a:latin typeface="FZLTZHB--B51-0"/>
                <a:cs typeface="FZLTZHB--B51-0"/>
              </a:rPr>
              <a:t>.</a:t>
            </a:r>
            <a:r>
              <a:rPr sz="1100" b="1" spc="-135" dirty="0">
                <a:latin typeface="FZLTZHB--B51-0"/>
                <a:cs typeface="FZLTZHB--B51-0"/>
              </a:rPr>
              <a:t>9</a:t>
            </a:r>
            <a:r>
              <a:rPr sz="1100" b="1" spc="-130" dirty="0">
                <a:latin typeface="FZLTZHB--B51-0"/>
                <a:cs typeface="FZLTZHB--B51-0"/>
              </a:rPr>
              <a:t>5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35" dirty="0">
                <a:latin typeface="FZLTZHB--B51-0"/>
                <a:cs typeface="FZLTZHB--B51-0"/>
              </a:rPr>
              <a:t> 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5" dirty="0">
                <a:solidFill>
                  <a:srgbClr val="00A609"/>
                </a:solidFill>
                <a:latin typeface="Heiti SC"/>
                <a:cs typeface="Heiti SC"/>
              </a:rPr>
              <a:t>霍兰德人格分析</a:t>
            </a:r>
            <a:r>
              <a:rPr sz="1100" b="1" spc="3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0" dirty="0">
                <a:latin typeface="FZLTZHB--B51-0"/>
                <a:cs typeface="FZLTZHB--B51-0"/>
              </a:rPr>
              <a:t>ha=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100" dirty="0">
                <a:solidFill>
                  <a:srgbClr val="00A609"/>
                </a:solidFill>
                <a:latin typeface="FZLTZHB--B51-0"/>
                <a:cs typeface="FZLTZHB--B51-0"/>
              </a:rPr>
              <a:t>c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e</a:t>
            </a:r>
            <a:r>
              <a:rPr sz="1100" b="1" spc="-145" dirty="0">
                <a:solidFill>
                  <a:srgbClr val="00A609"/>
                </a:solidFill>
                <a:latin typeface="FZLTZHB--B51-0"/>
                <a:cs typeface="FZLTZHB--B51-0"/>
              </a:rPr>
              <a:t>n</a:t>
            </a:r>
            <a:r>
              <a:rPr sz="1100" b="1" spc="185" dirty="0">
                <a:solidFill>
                  <a:srgbClr val="00A609"/>
                </a:solidFill>
                <a:latin typeface="FZLTZHB--B51-0"/>
                <a:cs typeface="FZLTZHB--B51-0"/>
              </a:rPr>
              <a:t>t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e</a:t>
            </a:r>
            <a:r>
              <a:rPr sz="11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35" dirty="0">
                <a:latin typeface="FZLTZHB--B51-0"/>
                <a:cs typeface="FZLTZHB--B51-0"/>
              </a:rPr>
              <a:t> </a:t>
            </a:r>
            <a:r>
              <a:rPr sz="1100" b="1" spc="-70" dirty="0">
                <a:latin typeface="FZLTZHB--B51-0"/>
                <a:cs typeface="FZLTZHB--B51-0"/>
              </a:rPr>
              <a:t>s</a:t>
            </a:r>
            <a:r>
              <a:rPr sz="1100" b="1" spc="315" dirty="0">
                <a:latin typeface="FZLTZHB--B51-0"/>
                <a:cs typeface="FZLTZHB--B51-0"/>
              </a:rPr>
              <a:t>i</a:t>
            </a:r>
            <a:r>
              <a:rPr sz="1100" b="1" spc="-25" dirty="0">
                <a:latin typeface="FZLTZHB--B51-0"/>
                <a:cs typeface="FZLTZHB--B51-0"/>
              </a:rPr>
              <a:t>z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-120" dirty="0">
                <a:latin typeface="FZLTZHB--B51-0"/>
                <a:cs typeface="FZLTZHB--B51-0"/>
              </a:rPr>
              <a:t>2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  <a:p>
            <a:pPr marL="12700" marR="135255">
              <a:lnSpc>
                <a:spcPct val="110000"/>
              </a:lnSpc>
            </a:pP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ege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0" dirty="0">
                <a:latin typeface="FZLTZHB--B51-0"/>
                <a:cs typeface="FZLTZHB--B51-0"/>
              </a:rPr>
              <a:t>d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35" dirty="0">
                <a:latin typeface="FZLTZHB--B51-0"/>
                <a:cs typeface="FZLTZHB--B51-0"/>
              </a:rPr>
              <a:t>=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ege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65" dirty="0">
                <a:latin typeface="FZLTZHB--B51-0"/>
                <a:cs typeface="FZLTZHB--B51-0"/>
              </a:rPr>
              <a:t>_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0" dirty="0">
                <a:latin typeface="FZLTZHB--B51-0"/>
                <a:cs typeface="FZLTZHB--B51-0"/>
              </a:rPr>
              <a:t>9</a:t>
            </a:r>
            <a:r>
              <a:rPr sz="1100" b="1" spc="-145" dirty="0">
                <a:latin typeface="FZLTZHB--B51-0"/>
                <a:cs typeface="FZLTZHB--B51-0"/>
              </a:rPr>
              <a:t>4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45" dirty="0">
                <a:latin typeface="FZLTZHB--B51-0"/>
                <a:cs typeface="FZLTZHB--B51-0"/>
              </a:rPr>
              <a:t>80</a:t>
            </a:r>
            <a:r>
              <a:rPr sz="1100" b="1" spc="160" dirty="0">
                <a:latin typeface="FZLTZHB--B51-0"/>
                <a:cs typeface="FZLTZHB--B51-0"/>
              </a:rPr>
              <a:t>)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40" dirty="0">
                <a:latin typeface="FZLTZHB--B51-0"/>
                <a:cs typeface="FZLTZHB--B51-0"/>
              </a:rPr>
              <a:t>b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100" dirty="0">
                <a:latin typeface="FZLTZHB--B51-0"/>
                <a:cs typeface="FZLTZHB--B51-0"/>
              </a:rPr>
              <a:t>c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-145" dirty="0">
                <a:latin typeface="FZLTZHB--B51-0"/>
                <a:cs typeface="FZLTZHB--B51-0"/>
              </a:rPr>
              <a:t>0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20" dirty="0">
                <a:latin typeface="FZLTZHB--B51-0"/>
                <a:cs typeface="FZLTZHB--B51-0"/>
              </a:rPr>
              <a:t>1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r>
              <a:rPr sz="1100" b="1" spc="114" dirty="0">
                <a:latin typeface="FZLTZHB--B51-0"/>
                <a:cs typeface="FZLTZHB--B51-0"/>
              </a:rPr>
              <a:t>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-135" dirty="0">
                <a:latin typeface="FZLTZHB--B51-0"/>
                <a:cs typeface="FZLTZHB--B51-0"/>
              </a:rPr>
              <a:t>ege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35" dirty="0">
                <a:latin typeface="FZLTZHB--B51-0"/>
                <a:cs typeface="FZLTZHB--B51-0"/>
              </a:rPr>
              <a:t>ge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65" dirty="0">
                <a:latin typeface="FZLTZHB--B51-0"/>
                <a:cs typeface="FZLTZHB--B51-0"/>
              </a:rPr>
              <a:t>_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90" dirty="0">
                <a:latin typeface="FZLTZHB--B51-0"/>
                <a:cs typeface="FZLTZHB--B51-0"/>
              </a:rPr>
              <a:t>x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160" dirty="0">
                <a:latin typeface="FZLTZHB--B51-0"/>
                <a:cs typeface="FZLTZHB--B51-0"/>
              </a:rPr>
              <a:t>()</a:t>
            </a:r>
            <a:r>
              <a:rPr sz="1100" b="1" spc="245" dirty="0">
                <a:latin typeface="FZLTZHB--B51-0"/>
                <a:cs typeface="FZLTZHB--B51-0"/>
              </a:rPr>
              <a:t>,</a:t>
            </a:r>
            <a:r>
              <a:rPr sz="1100" b="1" dirty="0">
                <a:latin typeface="FZLTZHB--B51-0"/>
                <a:cs typeface="FZLTZHB--B51-0"/>
              </a:rPr>
              <a:t> </a:t>
            </a:r>
            <a:r>
              <a:rPr sz="1100" b="1" spc="-15" dirty="0">
                <a:latin typeface="FZLTZHB--B51-0"/>
                <a:cs typeface="FZLTZHB--B51-0"/>
              </a:rPr>
              <a:t> 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-145" dirty="0">
                <a:latin typeface="FZLTZHB--B51-0"/>
                <a:cs typeface="FZLTZHB--B51-0"/>
              </a:rPr>
              <a:t>n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30" dirty="0">
                <a:latin typeface="FZLTZHB--B51-0"/>
                <a:cs typeface="FZLTZHB--B51-0"/>
              </a:rPr>
              <a:t>z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-140" dirty="0">
                <a:latin typeface="FZLTZHB--B51-0"/>
                <a:cs typeface="FZLTZHB--B51-0"/>
              </a:rPr>
              <a:t>=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l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ge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  <a:p>
            <a:pPr marL="12700" marR="2878455">
              <a:lnSpc>
                <a:spcPct val="110000"/>
              </a:lnSpc>
            </a:pP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125" dirty="0">
                <a:latin typeface="FZLTZHB--B51-0"/>
                <a:cs typeface="FZLTZHB--B51-0"/>
              </a:rPr>
              <a:t>r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d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i="1" spc="-65" dirty="0">
                <a:solidFill>
                  <a:srgbClr val="FF7B00"/>
                </a:solidFill>
                <a:latin typeface="Menlo"/>
                <a:cs typeface="Menlo"/>
              </a:rPr>
              <a:t>True</a:t>
            </a:r>
            <a:r>
              <a:rPr sz="1100" b="1" spc="140" dirty="0">
                <a:latin typeface="FZLTZHB--B51-0"/>
                <a:cs typeface="FZLTZHB--B51-0"/>
              </a:rPr>
              <a:t>) </a:t>
            </a: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30" dirty="0">
                <a:latin typeface="FZLTZHB--B51-0"/>
                <a:cs typeface="FZLTZHB--B51-0"/>
              </a:rPr>
              <a:t>a</a:t>
            </a:r>
            <a:r>
              <a:rPr sz="1100" b="1" spc="-65" dirty="0">
                <a:latin typeface="FZLTZHB--B51-0"/>
                <a:cs typeface="FZLTZHB--B51-0"/>
              </a:rPr>
              <a:t>v</a:t>
            </a:r>
            <a:r>
              <a:rPr sz="1100" b="1" spc="-135" dirty="0">
                <a:latin typeface="FZLTZHB--B51-0"/>
                <a:cs typeface="FZLTZHB--B51-0"/>
              </a:rPr>
              <a:t>e</a:t>
            </a:r>
            <a:r>
              <a:rPr sz="1100" b="1" spc="210" dirty="0">
                <a:latin typeface="FZLTZHB--B51-0"/>
                <a:cs typeface="FZLTZHB--B51-0"/>
              </a:rPr>
              <a:t>f</a:t>
            </a:r>
            <a:r>
              <a:rPr sz="1100" b="1" spc="310" dirty="0">
                <a:latin typeface="FZLTZHB--B51-0"/>
                <a:cs typeface="FZLTZHB--B51-0"/>
              </a:rPr>
              <a:t>i</a:t>
            </a:r>
            <a:r>
              <a:rPr sz="1100" b="1" spc="-135" dirty="0">
                <a:latin typeface="FZLTZHB--B51-0"/>
                <a:cs typeface="FZLTZHB--B51-0"/>
              </a:rPr>
              <a:t>g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-140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o</a:t>
            </a:r>
            <a:r>
              <a:rPr sz="1100" b="1" spc="310" dirty="0">
                <a:solidFill>
                  <a:srgbClr val="00A609"/>
                </a:solidFill>
                <a:latin typeface="FZLTZHB--B51-0"/>
                <a:cs typeface="FZLTZHB--B51-0"/>
              </a:rPr>
              <a:t>ll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-145" dirty="0">
                <a:solidFill>
                  <a:srgbClr val="00A609"/>
                </a:solidFill>
                <a:latin typeface="FZLTZHB--B51-0"/>
                <a:cs typeface="FZLTZHB--B51-0"/>
              </a:rPr>
              <a:t>n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d</a:t>
            </a:r>
            <a:r>
              <a:rPr sz="1100" b="1" spc="-165" dirty="0">
                <a:solidFill>
                  <a:srgbClr val="00A609"/>
                </a:solidFill>
                <a:latin typeface="FZLTZHB--B51-0"/>
                <a:cs typeface="FZLTZHB--B51-0"/>
              </a:rPr>
              <a:t>_</a:t>
            </a:r>
            <a:r>
              <a:rPr sz="11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d</a:t>
            </a:r>
            <a:r>
              <a:rPr sz="11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1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100" b="1" spc="225" dirty="0">
                <a:solidFill>
                  <a:srgbClr val="00A609"/>
                </a:solidFill>
                <a:latin typeface="FZLTZHB--B51-0"/>
                <a:cs typeface="FZLTZHB--B51-0"/>
              </a:rPr>
              <a:t>.</a:t>
            </a:r>
            <a:r>
              <a:rPr sz="1100" b="1" spc="295" dirty="0">
                <a:solidFill>
                  <a:srgbClr val="00A609"/>
                </a:solidFill>
                <a:latin typeface="FZLTZHB--B51-0"/>
                <a:cs typeface="FZLTZHB--B51-0"/>
              </a:rPr>
              <a:t>j</a:t>
            </a:r>
            <a:r>
              <a:rPr sz="1100" b="1" spc="-140" dirty="0">
                <a:solidFill>
                  <a:srgbClr val="00A609"/>
                </a:solidFill>
                <a:latin typeface="FZLTZHB--B51-0"/>
                <a:cs typeface="FZLTZHB--B51-0"/>
              </a:rPr>
              <a:t>p</a:t>
            </a:r>
            <a:r>
              <a:rPr sz="11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g</a:t>
            </a:r>
            <a:r>
              <a:rPr sz="1100" b="1" spc="35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  <a:p>
            <a:pPr marL="14604">
              <a:lnSpc>
                <a:spcPct val="100000"/>
              </a:lnSpc>
              <a:spcBef>
                <a:spcPts val="140"/>
              </a:spcBef>
            </a:pPr>
            <a:r>
              <a:rPr sz="1100" b="1" spc="-140" dirty="0">
                <a:latin typeface="FZLTZHB--B51-0"/>
                <a:cs typeface="FZLTZHB--B51-0"/>
              </a:rPr>
              <a:t>p</a:t>
            </a:r>
            <a:r>
              <a:rPr sz="1100" b="1" spc="310" dirty="0">
                <a:latin typeface="FZLTZHB--B51-0"/>
                <a:cs typeface="FZLTZHB--B51-0"/>
              </a:rPr>
              <a:t>l</a:t>
            </a:r>
            <a:r>
              <a:rPr sz="1100" b="1" spc="185" dirty="0">
                <a:latin typeface="FZLTZHB--B51-0"/>
                <a:cs typeface="FZLTZHB--B51-0"/>
              </a:rPr>
              <a:t>t</a:t>
            </a:r>
            <a:r>
              <a:rPr sz="1100" b="1" spc="225" dirty="0">
                <a:latin typeface="FZLTZHB--B51-0"/>
                <a:cs typeface="FZLTZHB--B51-0"/>
              </a:rPr>
              <a:t>.</a:t>
            </a:r>
            <a:r>
              <a:rPr sz="1100" b="1" spc="-75" dirty="0">
                <a:latin typeface="FZLTZHB--B51-0"/>
                <a:cs typeface="FZLTZHB--B51-0"/>
              </a:rPr>
              <a:t>s</a:t>
            </a:r>
            <a:r>
              <a:rPr sz="1100" b="1" spc="-140" dirty="0">
                <a:latin typeface="FZLTZHB--B51-0"/>
                <a:cs typeface="FZLTZHB--B51-0"/>
              </a:rPr>
              <a:t>h</a:t>
            </a:r>
            <a:r>
              <a:rPr sz="1100" b="1" spc="-130" dirty="0">
                <a:latin typeface="FZLTZHB--B51-0"/>
                <a:cs typeface="FZLTZHB--B51-0"/>
              </a:rPr>
              <a:t>o</a:t>
            </a:r>
            <a:r>
              <a:rPr sz="1100" b="1" spc="-395" dirty="0">
                <a:latin typeface="FZLTZHB--B51-0"/>
                <a:cs typeface="FZLTZHB--B51-0"/>
              </a:rPr>
              <a:t>w</a:t>
            </a:r>
            <a:r>
              <a:rPr sz="1100" b="1" spc="160" dirty="0">
                <a:latin typeface="FZLTZHB--B51-0"/>
                <a:cs typeface="FZLTZHB--B51-0"/>
              </a:rPr>
              <a:t>(</a:t>
            </a:r>
            <a:r>
              <a:rPr sz="1100" b="1" spc="165" dirty="0">
                <a:latin typeface="FZLTZHB--B51-0"/>
                <a:cs typeface="FZLTZHB--B51-0"/>
              </a:rPr>
              <a:t>)</a:t>
            </a:r>
            <a:endParaRPr sz="11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51753" y="1419605"/>
            <a:ext cx="3397757" cy="2729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6919" y="1308728"/>
          <a:ext cx="4832346" cy="1091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7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6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dat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a </a:t>
                      </a:r>
                      <a:r>
                        <a:rPr sz="1100" b="1" spc="-15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= </a:t>
                      </a:r>
                      <a:r>
                        <a:rPr sz="1100" b="1" spc="-15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np.array([[0.40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0.32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0.88]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47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[0.85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47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[0.43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0.89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0.28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0.22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0.30]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47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[0.30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0.25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0.48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0.85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0.40]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232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[0.20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0.38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0.87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0.45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0.32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0.28]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282"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[0.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34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0.3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0.3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8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0.4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0.9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2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1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FZLTZHB--B51-0"/>
                          <a:cs typeface="FZLTZHB--B51-0"/>
                        </a:rPr>
                        <a:t>0.2</a:t>
                      </a:r>
                      <a:r>
                        <a:rPr sz="1100" b="1" spc="-5" dirty="0">
                          <a:latin typeface="FZLTZHB--B51-0"/>
                          <a:cs typeface="FZLTZHB--B51-0"/>
                        </a:rPr>
                        <a:t>8]]</a:t>
                      </a:r>
                      <a:r>
                        <a:rPr sz="1100" b="1" dirty="0">
                          <a:latin typeface="FZLTZHB--B51-0"/>
                          <a:cs typeface="FZLTZHB--B51-0"/>
                        </a:rPr>
                        <a:t>) </a:t>
                      </a:r>
                      <a:r>
                        <a:rPr sz="1100" b="1" spc="-35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100" b="1" dirty="0">
                          <a:solidFill>
                            <a:srgbClr val="DD0100"/>
                          </a:solidFill>
                          <a:latin typeface="FZLTZHB--B51-0"/>
                          <a:cs typeface="FZLTZHB--B51-0"/>
                        </a:rPr>
                        <a:t>#</a:t>
                      </a:r>
                      <a:r>
                        <a:rPr sz="1100" b="1" dirty="0">
                          <a:solidFill>
                            <a:srgbClr val="DD0100"/>
                          </a:solidFill>
                          <a:latin typeface="Heiti SC"/>
                          <a:cs typeface="Heiti SC"/>
                        </a:rPr>
                        <a:t>数据值</a:t>
                      </a:r>
                      <a:endParaRPr sz="11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59" y="1955472"/>
            <a:ext cx="263398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10" dirty="0">
                <a:solidFill>
                  <a:srgbClr val="DD0100"/>
                </a:solidFill>
                <a:latin typeface="FZLTZHB--B51-0"/>
                <a:cs typeface="FZLTZHB--B51-0"/>
              </a:rPr>
              <a:t>#</a:t>
            </a:r>
            <a:r>
              <a:rPr sz="1200" b="1" spc="-280" dirty="0">
                <a:solidFill>
                  <a:srgbClr val="DD0100"/>
                </a:solidFill>
                <a:latin typeface="FZLTZHB--B51-0"/>
                <a:cs typeface="FZLTZHB--B51-0"/>
              </a:rPr>
              <a:t>H</a:t>
            </a:r>
            <a:r>
              <a:rPr sz="1200" b="1" spc="-210" dirty="0">
                <a:solidFill>
                  <a:srgbClr val="DD0100"/>
                </a:solidFill>
                <a:latin typeface="FZLTZHB--B51-0"/>
                <a:cs typeface="FZLTZHB--B51-0"/>
              </a:rPr>
              <a:t>o</a:t>
            </a:r>
            <a:r>
              <a:rPr sz="1200" b="1" spc="345" dirty="0">
                <a:solidFill>
                  <a:srgbClr val="DD0100"/>
                </a:solidFill>
                <a:latin typeface="FZLTZHB--B51-0"/>
                <a:cs typeface="FZLTZHB--B51-0"/>
              </a:rPr>
              <a:t>l</a:t>
            </a:r>
            <a:r>
              <a:rPr sz="1200" b="1" spc="350" dirty="0">
                <a:solidFill>
                  <a:srgbClr val="DD0100"/>
                </a:solidFill>
                <a:latin typeface="FZLTZHB--B51-0"/>
                <a:cs typeface="FZLTZHB--B51-0"/>
              </a:rPr>
              <a:t>l</a:t>
            </a:r>
            <a:r>
              <a:rPr sz="1200" b="1" spc="-140" dirty="0">
                <a:solidFill>
                  <a:srgbClr val="DD0100"/>
                </a:solidFill>
                <a:latin typeface="FZLTZHB--B51-0"/>
                <a:cs typeface="FZLTZHB--B51-0"/>
              </a:rPr>
              <a:t>an</a:t>
            </a:r>
            <a:r>
              <a:rPr sz="1200" b="1" spc="-135" dirty="0">
                <a:solidFill>
                  <a:srgbClr val="DD0100"/>
                </a:solidFill>
                <a:latin typeface="FZLTZHB--B51-0"/>
                <a:cs typeface="FZLTZHB--B51-0"/>
              </a:rPr>
              <a:t>d</a:t>
            </a:r>
            <a:r>
              <a:rPr sz="1200" b="1" spc="-310" dirty="0">
                <a:solidFill>
                  <a:srgbClr val="DD0100"/>
                </a:solidFill>
                <a:latin typeface="FZLTZHB--B51-0"/>
                <a:cs typeface="FZLTZHB--B51-0"/>
              </a:rPr>
              <a:t>R</a:t>
            </a:r>
            <a:r>
              <a:rPr sz="1200" b="1" spc="-135" dirty="0">
                <a:solidFill>
                  <a:srgbClr val="DD0100"/>
                </a:solidFill>
                <a:latin typeface="FZLTZHB--B51-0"/>
                <a:cs typeface="FZLTZHB--B51-0"/>
              </a:rPr>
              <a:t>ad</a:t>
            </a:r>
            <a:r>
              <a:rPr sz="1200" b="1" spc="-130" dirty="0">
                <a:solidFill>
                  <a:srgbClr val="DD0100"/>
                </a:solidFill>
                <a:latin typeface="FZLTZHB--B51-0"/>
                <a:cs typeface="FZLTZHB--B51-0"/>
              </a:rPr>
              <a:t>a</a:t>
            </a:r>
            <a:r>
              <a:rPr sz="1200" b="1" spc="-65" dirty="0">
                <a:solidFill>
                  <a:srgbClr val="DD0100"/>
                </a:solidFill>
                <a:latin typeface="FZLTZHB--B51-0"/>
                <a:cs typeface="FZLTZHB--B51-0"/>
              </a:rPr>
              <a:t>r</a:t>
            </a:r>
            <a:r>
              <a:rPr sz="1200" b="1" spc="-114" dirty="0">
                <a:solidFill>
                  <a:srgbClr val="DD0100"/>
                </a:solidFill>
                <a:latin typeface="FZLTZHB--B51-0"/>
                <a:cs typeface="FZLTZHB--B51-0"/>
              </a:rPr>
              <a:t>D</a:t>
            </a:r>
            <a:r>
              <a:rPr sz="1200" b="1" spc="-140" dirty="0">
                <a:solidFill>
                  <a:srgbClr val="DD0100"/>
                </a:solidFill>
                <a:latin typeface="FZLTZHB--B51-0"/>
                <a:cs typeface="FZLTZHB--B51-0"/>
              </a:rPr>
              <a:t>raw</a:t>
            </a:r>
            <a:endParaRPr sz="12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im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p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o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r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t 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140" dirty="0">
                <a:latin typeface="FZLTZHB--B51-0"/>
                <a:cs typeface="FZLTZHB--B51-0"/>
              </a:rPr>
              <a:t>u</a:t>
            </a:r>
            <a:r>
              <a:rPr sz="1200" b="1" spc="-250" dirty="0">
                <a:latin typeface="FZLTZHB--B51-0"/>
                <a:cs typeface="FZLTZHB--B51-0"/>
              </a:rPr>
              <a:t>mpy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a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s </a:t>
            </a:r>
            <a:r>
              <a:rPr sz="1200" b="1" spc="-140" dirty="0">
                <a:latin typeface="FZLTZHB--B51-0"/>
                <a:cs typeface="FZLTZHB--B51-0"/>
              </a:rPr>
              <a:t>np</a:t>
            </a:r>
            <a:endParaRPr sz="12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im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p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o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r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t </a:t>
            </a:r>
            <a:r>
              <a:rPr sz="1200" b="1" spc="-540" dirty="0">
                <a:latin typeface="FZLTZHB--B51-0"/>
                <a:cs typeface="FZLTZHB--B51-0"/>
              </a:rPr>
              <a:t>m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65" dirty="0">
                <a:latin typeface="FZLTZHB--B51-0"/>
                <a:cs typeface="FZLTZHB--B51-0"/>
              </a:rPr>
              <a:t>tp</a:t>
            </a:r>
            <a:r>
              <a:rPr sz="1200" b="1" spc="85" dirty="0">
                <a:latin typeface="FZLTZHB--B51-0"/>
                <a:cs typeface="FZLTZHB--B51-0"/>
              </a:rPr>
              <a:t>l</a:t>
            </a:r>
            <a:r>
              <a:rPr sz="1200" b="1" spc="45" dirty="0">
                <a:latin typeface="FZLTZHB--B51-0"/>
                <a:cs typeface="FZLTZHB--B51-0"/>
              </a:rPr>
              <a:t>o</a:t>
            </a:r>
            <a:r>
              <a:rPr sz="1200" b="1" spc="30" dirty="0">
                <a:latin typeface="FZLTZHB--B51-0"/>
                <a:cs typeface="FZLTZHB--B51-0"/>
              </a:rPr>
              <a:t>t</a:t>
            </a:r>
            <a:r>
              <a:rPr sz="1200" b="1" spc="120" dirty="0">
                <a:latin typeface="FZLTZHB--B51-0"/>
                <a:cs typeface="FZLTZHB--B51-0"/>
              </a:rPr>
              <a:t>li</a:t>
            </a:r>
            <a:r>
              <a:rPr sz="1200" b="1" spc="310" dirty="0">
                <a:latin typeface="FZLTZHB--B51-0"/>
                <a:cs typeface="FZLTZHB--B51-0"/>
              </a:rPr>
              <a:t>b</a:t>
            </a:r>
            <a:r>
              <a:rPr sz="1200" b="1" spc="260" dirty="0">
                <a:latin typeface="FZLTZHB--B51-0"/>
                <a:cs typeface="FZLTZHB--B51-0"/>
              </a:rPr>
              <a:t>.</a:t>
            </a:r>
            <a:r>
              <a:rPr sz="1200" b="1" spc="-114" dirty="0">
                <a:latin typeface="FZLTZHB--B51-0"/>
                <a:cs typeface="FZLTZHB--B51-0"/>
              </a:rPr>
              <a:t>py</a:t>
            </a:r>
            <a:r>
              <a:rPr sz="1200" b="1" spc="-120" dirty="0">
                <a:latin typeface="FZLTZHB--B51-0"/>
                <a:cs typeface="FZLTZHB--B51-0"/>
              </a:rPr>
              <a:t>p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155" dirty="0">
                <a:latin typeface="FZLTZHB--B51-0"/>
                <a:cs typeface="FZLTZHB--B51-0"/>
              </a:rPr>
              <a:t>o</a:t>
            </a:r>
            <a:r>
              <a:rPr sz="1200" b="1" spc="204" dirty="0">
                <a:latin typeface="FZLTZHB--B51-0"/>
                <a:cs typeface="FZLTZHB--B51-0"/>
              </a:rPr>
              <a:t>t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a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s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204" dirty="0">
                <a:latin typeface="FZLTZHB--B51-0"/>
                <a:cs typeface="FZLTZHB--B51-0"/>
              </a:rPr>
              <a:t>t</a:t>
            </a:r>
            <a:endParaRPr sz="12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im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p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o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r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t </a:t>
            </a:r>
            <a:r>
              <a:rPr sz="1200" b="1" spc="-540" dirty="0">
                <a:latin typeface="FZLTZHB--B51-0"/>
                <a:cs typeface="FZLTZHB--B51-0"/>
              </a:rPr>
              <a:t>m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65" dirty="0">
                <a:latin typeface="FZLTZHB--B51-0"/>
                <a:cs typeface="FZLTZHB--B51-0"/>
              </a:rPr>
              <a:t>tp</a:t>
            </a:r>
            <a:r>
              <a:rPr sz="1200" b="1" spc="85" dirty="0">
                <a:latin typeface="FZLTZHB--B51-0"/>
                <a:cs typeface="FZLTZHB--B51-0"/>
              </a:rPr>
              <a:t>l</a:t>
            </a:r>
            <a:r>
              <a:rPr sz="1200" b="1" spc="45" dirty="0">
                <a:latin typeface="FZLTZHB--B51-0"/>
                <a:cs typeface="FZLTZHB--B51-0"/>
              </a:rPr>
              <a:t>o</a:t>
            </a:r>
            <a:r>
              <a:rPr sz="1200" b="1" spc="30" dirty="0">
                <a:latin typeface="FZLTZHB--B51-0"/>
                <a:cs typeface="FZLTZHB--B51-0"/>
              </a:rPr>
              <a:t>t</a:t>
            </a:r>
            <a:r>
              <a:rPr sz="1200" b="1" spc="180" dirty="0">
                <a:latin typeface="FZLTZHB--B51-0"/>
                <a:cs typeface="FZLTZHB--B51-0"/>
              </a:rPr>
              <a:t>lib</a:t>
            </a:r>
            <a:endParaRPr sz="12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b="1" spc="210" dirty="0">
                <a:latin typeface="FZLTZHB--B51-0"/>
                <a:cs typeface="FZLTZHB--B51-0"/>
              </a:rPr>
              <a:t>(</a:t>
            </a:r>
            <a:r>
              <a:rPr sz="1400" b="1" spc="-5" dirty="0">
                <a:latin typeface="Heiti SC"/>
                <a:cs typeface="Heiti SC"/>
              </a:rPr>
              <a:t>略</a:t>
            </a:r>
            <a:r>
              <a:rPr sz="1400" b="1" spc="215" dirty="0">
                <a:latin typeface="FZLTZHB--B51-0"/>
                <a:cs typeface="FZLTZHB--B51-0"/>
              </a:rPr>
              <a:t>)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1753" y="1419605"/>
            <a:ext cx="3397757" cy="2729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59" y="1009216"/>
            <a:ext cx="5095240" cy="101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56690">
              <a:lnSpc>
                <a:spcPct val="150000"/>
              </a:lnSpc>
            </a:pP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185" dirty="0">
                <a:latin typeface="Heiti SC"/>
                <a:cs typeface="Heiti SC"/>
              </a:rPr>
              <a:t>略</a:t>
            </a:r>
            <a:r>
              <a:rPr sz="1200" b="1" spc="155" dirty="0">
                <a:latin typeface="FZLTZHB--B51-0"/>
                <a:cs typeface="FZLTZHB--B51-0"/>
              </a:rPr>
              <a:t>) </a:t>
            </a:r>
            <a:r>
              <a:rPr sz="1200" b="1" spc="-190" dirty="0">
                <a:latin typeface="FZLTZHB--B51-0"/>
                <a:cs typeface="FZLTZHB--B51-0"/>
              </a:rPr>
              <a:t>ma</a:t>
            </a:r>
            <a:r>
              <a:rPr sz="1200" b="1" spc="-85" dirty="0">
                <a:latin typeface="FZLTZHB--B51-0"/>
                <a:cs typeface="FZLTZHB--B51-0"/>
              </a:rPr>
              <a:t>t</a:t>
            </a:r>
            <a:r>
              <a:rPr sz="1200" b="1" spc="145" dirty="0">
                <a:latin typeface="FZLTZHB--B51-0"/>
                <a:cs typeface="FZLTZHB--B51-0"/>
              </a:rPr>
              <a:t>p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165" dirty="0">
                <a:latin typeface="FZLTZHB--B51-0"/>
                <a:cs typeface="FZLTZHB--B51-0"/>
              </a:rPr>
              <a:t>ot</a:t>
            </a:r>
            <a:r>
              <a:rPr sz="1200" b="1" spc="90" dirty="0">
                <a:latin typeface="FZLTZHB--B51-0"/>
                <a:cs typeface="FZLTZHB--B51-0"/>
              </a:rPr>
              <a:t>l</a:t>
            </a:r>
            <a:r>
              <a:rPr sz="1200" b="1" spc="350" dirty="0">
                <a:latin typeface="FZLTZHB--B51-0"/>
                <a:cs typeface="FZLTZHB--B51-0"/>
              </a:rPr>
              <a:t>i</a:t>
            </a:r>
            <a:r>
              <a:rPr sz="1200" b="1" spc="90" dirty="0">
                <a:latin typeface="FZLTZHB--B51-0"/>
                <a:cs typeface="FZLTZHB--B51-0"/>
              </a:rPr>
              <a:t>b.</a:t>
            </a:r>
            <a:r>
              <a:rPr sz="1200" b="1" spc="80" dirty="0">
                <a:latin typeface="FZLTZHB--B51-0"/>
                <a:cs typeface="FZLTZHB--B51-0"/>
              </a:rPr>
              <a:t>r</a:t>
            </a:r>
            <a:r>
              <a:rPr sz="1200" b="1" spc="-160" dirty="0">
                <a:latin typeface="FZLTZHB--B51-0"/>
                <a:cs typeface="FZLTZHB--B51-0"/>
              </a:rPr>
              <a:t>c</a:t>
            </a:r>
            <a:r>
              <a:rPr sz="1200" b="1" spc="-190" dirty="0">
                <a:latin typeface="FZLTZHB--B51-0"/>
                <a:cs typeface="FZLTZHB--B51-0"/>
              </a:rPr>
              <a:t>P</a:t>
            </a:r>
            <a:r>
              <a:rPr sz="1200" b="1" spc="-40" dirty="0">
                <a:latin typeface="FZLTZHB--B51-0"/>
                <a:cs typeface="FZLTZHB--B51-0"/>
              </a:rPr>
              <a:t>ar</a:t>
            </a:r>
            <a:r>
              <a:rPr sz="1200" b="1" spc="-45" dirty="0">
                <a:latin typeface="FZLTZHB--B51-0"/>
                <a:cs typeface="FZLTZHB--B51-0"/>
              </a:rPr>
              <a:t>a</a:t>
            </a:r>
            <a:r>
              <a:rPr sz="1200" b="1" spc="-540" dirty="0">
                <a:latin typeface="FZLTZHB--B51-0"/>
                <a:cs typeface="FZLTZHB--B51-0"/>
              </a:rPr>
              <a:t>m</a:t>
            </a:r>
            <a:r>
              <a:rPr sz="1200" b="1" spc="-75" dirty="0">
                <a:latin typeface="FZLTZHB--B51-0"/>
                <a:cs typeface="FZLTZHB--B51-0"/>
              </a:rPr>
              <a:t>s</a:t>
            </a:r>
            <a:r>
              <a:rPr sz="1200" b="1" spc="235" dirty="0">
                <a:latin typeface="FZLTZHB--B51-0"/>
                <a:cs typeface="FZLTZHB--B51-0"/>
              </a:rPr>
              <a:t>[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35" dirty="0">
                <a:solidFill>
                  <a:srgbClr val="00A609"/>
                </a:solidFill>
                <a:latin typeface="FZLTZHB--B51-0"/>
                <a:cs typeface="FZLTZHB--B51-0"/>
              </a:rPr>
              <a:t>f</a:t>
            </a:r>
            <a:r>
              <a:rPr sz="1200" b="1" spc="70" dirty="0">
                <a:solidFill>
                  <a:srgbClr val="00A609"/>
                </a:solidFill>
                <a:latin typeface="FZLTZHB--B51-0"/>
                <a:cs typeface="FZLTZHB--B51-0"/>
              </a:rPr>
              <a:t>o</a:t>
            </a:r>
            <a:r>
              <a:rPr sz="1200" b="1" spc="120" dirty="0">
                <a:solidFill>
                  <a:srgbClr val="00A609"/>
                </a:solidFill>
                <a:latin typeface="FZLTZHB--B51-0"/>
                <a:cs typeface="FZLTZHB--B51-0"/>
              </a:rPr>
              <a:t>nt</a:t>
            </a:r>
            <a:r>
              <a:rPr sz="1200" b="1" spc="80" dirty="0">
                <a:solidFill>
                  <a:srgbClr val="00A609"/>
                </a:solidFill>
                <a:latin typeface="FZLTZHB--B51-0"/>
                <a:cs typeface="FZLTZHB--B51-0"/>
              </a:rPr>
              <a:t>.</a:t>
            </a:r>
            <a:r>
              <a:rPr sz="1200" b="1" spc="240" dirty="0">
                <a:solidFill>
                  <a:srgbClr val="00A609"/>
                </a:solidFill>
                <a:latin typeface="FZLTZHB--B51-0"/>
                <a:cs typeface="FZLTZHB--B51-0"/>
              </a:rPr>
              <a:t>f</a:t>
            </a:r>
            <a:r>
              <a:rPr sz="1200" b="1" spc="-145" dirty="0">
                <a:solidFill>
                  <a:srgbClr val="00A609"/>
                </a:solidFill>
                <a:latin typeface="FZLTZHB--B51-0"/>
                <a:cs typeface="FZLTZHB--B51-0"/>
              </a:rPr>
              <a:t>am</a:t>
            </a:r>
            <a:r>
              <a:rPr sz="1200" b="1" spc="-40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200" b="1" spc="80" dirty="0">
                <a:solidFill>
                  <a:srgbClr val="00A609"/>
                </a:solidFill>
                <a:latin typeface="FZLTZHB--B51-0"/>
                <a:cs typeface="FZLTZHB--B51-0"/>
              </a:rPr>
              <a:t>l</a:t>
            </a:r>
            <a:r>
              <a:rPr sz="1200" b="1" spc="195" dirty="0">
                <a:solidFill>
                  <a:srgbClr val="00A609"/>
                </a:solidFill>
                <a:latin typeface="FZLTZHB--B51-0"/>
                <a:cs typeface="FZLTZHB--B51-0"/>
              </a:rPr>
              <a:t>y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30" dirty="0">
                <a:latin typeface="FZLTZHB--B51-0"/>
                <a:cs typeface="FZLTZHB--B51-0"/>
              </a:rPr>
              <a:t>]</a:t>
            </a:r>
            <a:r>
              <a:rPr sz="1200" b="1" spc="65" dirty="0">
                <a:latin typeface="FZLTZHB--B51-0"/>
                <a:cs typeface="FZLTZHB--B51-0"/>
              </a:rPr>
              <a:t>=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-120" dirty="0">
                <a:solidFill>
                  <a:srgbClr val="00A609"/>
                </a:solidFill>
                <a:latin typeface="FZLTZHB--B51-0"/>
                <a:cs typeface="FZLTZHB--B51-0"/>
              </a:rPr>
              <a:t>Si</a:t>
            </a:r>
            <a:r>
              <a:rPr sz="1200" b="1" spc="-220" dirty="0">
                <a:solidFill>
                  <a:srgbClr val="00A609"/>
                </a:solidFill>
                <a:latin typeface="FZLTZHB--B51-0"/>
                <a:cs typeface="FZLTZHB--B51-0"/>
              </a:rPr>
              <a:t>m</a:t>
            </a:r>
            <a:r>
              <a:rPr sz="1200" b="1" spc="-280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200" b="1" spc="-215" dirty="0">
                <a:solidFill>
                  <a:srgbClr val="00A609"/>
                </a:solidFill>
                <a:latin typeface="FZLTZHB--B51-0"/>
                <a:cs typeface="FZLTZHB--B51-0"/>
              </a:rPr>
              <a:t>e</a:t>
            </a:r>
            <a:r>
              <a:rPr sz="1200" b="1" spc="345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endParaRPr sz="12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spc="-10" dirty="0">
                <a:latin typeface="FZLTZHB--B51-0"/>
                <a:cs typeface="FZLTZHB--B51-0"/>
              </a:rPr>
              <a:t>radar_labels </a:t>
            </a:r>
            <a:r>
              <a:rPr sz="1200" b="1" spc="2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0" dirty="0">
                <a:latin typeface="FZLTZHB--B51-0"/>
                <a:cs typeface="FZLTZHB--B51-0"/>
              </a:rPr>
              <a:t>np.array</a:t>
            </a:r>
            <a:r>
              <a:rPr sz="1200" b="1" spc="210" dirty="0">
                <a:latin typeface="FZLTZHB--B51-0"/>
                <a:cs typeface="FZLTZHB--B51-0"/>
              </a:rPr>
              <a:t>([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研究型</a:t>
            </a:r>
            <a:r>
              <a:rPr sz="1200" b="1" spc="270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200" b="1" spc="204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200" b="1" spc="375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200" b="1" spc="204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艺术</a:t>
            </a:r>
            <a:r>
              <a:rPr sz="1200" b="1" spc="5" dirty="0">
                <a:solidFill>
                  <a:srgbClr val="00A609"/>
                </a:solidFill>
                <a:latin typeface="Heiti SC"/>
                <a:cs typeface="Heiti SC"/>
              </a:rPr>
              <a:t>型</a:t>
            </a:r>
            <a:r>
              <a:rPr sz="1200" b="1" spc="-35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200" b="1" spc="-6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200" b="1" spc="290" dirty="0">
                <a:solidFill>
                  <a:srgbClr val="00A609"/>
                </a:solidFill>
                <a:latin typeface="FZLTZHB--B51-0"/>
                <a:cs typeface="FZLTZHB--B51-0"/>
              </a:rPr>
              <a:t>)'</a:t>
            </a:r>
            <a:r>
              <a:rPr sz="1200" b="1" spc="275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社会型</a:t>
            </a:r>
            <a:r>
              <a:rPr sz="1200" b="1" spc="-20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200" b="1" spc="-50" dirty="0">
                <a:solidFill>
                  <a:srgbClr val="00A609"/>
                </a:solidFill>
                <a:latin typeface="FZLTZHB--B51-0"/>
                <a:cs typeface="FZLTZHB--B51-0"/>
              </a:rPr>
              <a:t>S</a:t>
            </a:r>
            <a:r>
              <a:rPr sz="1200" b="1" spc="375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200" b="1" spc="204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280" dirty="0">
                <a:latin typeface="FZLTZHB--B51-0"/>
                <a:cs typeface="FZLTZHB--B51-0"/>
              </a:rPr>
              <a:t>\</a:t>
            </a:r>
            <a:endParaRPr sz="1200">
              <a:latin typeface="FZLTZHB--B51-0"/>
              <a:cs typeface="FZLTZHB--B51-0"/>
            </a:endParaRPr>
          </a:p>
          <a:p>
            <a:pPr marL="2115820">
              <a:lnSpc>
                <a:spcPct val="100000"/>
              </a:lnSpc>
              <a:spcBef>
                <a:spcPts val="720"/>
              </a:spcBef>
            </a:pP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395" dirty="0">
                <a:solidFill>
                  <a:srgbClr val="00A609"/>
                </a:solidFill>
                <a:latin typeface="Heiti SC"/>
                <a:cs typeface="Heiti SC"/>
              </a:rPr>
              <a:t>企业型</a:t>
            </a:r>
            <a:r>
              <a:rPr sz="12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(E)'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395" dirty="0">
                <a:solidFill>
                  <a:srgbClr val="00A609"/>
                </a:solidFill>
                <a:latin typeface="Heiti SC"/>
                <a:cs typeface="Heiti SC"/>
              </a:rPr>
              <a:t>常规型</a:t>
            </a:r>
            <a:r>
              <a:rPr sz="1200" b="1" spc="105" dirty="0">
                <a:solidFill>
                  <a:srgbClr val="00A609"/>
                </a:solidFill>
                <a:latin typeface="FZLTZHB--B51-0"/>
                <a:cs typeface="FZLTZHB--B51-0"/>
              </a:rPr>
              <a:t>(C)'</a:t>
            </a:r>
            <a:r>
              <a:rPr sz="1200" b="1" spc="275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现实型</a:t>
            </a:r>
            <a:r>
              <a:rPr sz="1200" b="1" spc="-40" dirty="0">
                <a:solidFill>
                  <a:srgbClr val="00A609"/>
                </a:solidFill>
                <a:latin typeface="FZLTZHB--B51-0"/>
                <a:cs typeface="FZLTZHB--B51-0"/>
              </a:rPr>
              <a:t>(</a:t>
            </a:r>
            <a:r>
              <a:rPr sz="1200" b="1" spc="-85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200" b="1" spc="375" dirty="0">
                <a:solidFill>
                  <a:srgbClr val="00A609"/>
                </a:solidFill>
                <a:latin typeface="FZLTZHB--B51-0"/>
                <a:cs typeface="FZLTZHB--B51-0"/>
              </a:rPr>
              <a:t>)</a:t>
            </a:r>
            <a:r>
              <a:rPr sz="1200" b="1" spc="204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10" dirty="0">
                <a:latin typeface="FZLTZHB--B51-0"/>
                <a:cs typeface="FZLTZHB--B51-0"/>
              </a:rPr>
              <a:t>])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59" y="3752416"/>
            <a:ext cx="584644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200" b="1" spc="-15" dirty="0">
                <a:latin typeface="FZLTZHB--B51-0"/>
                <a:cs typeface="FZLTZHB--B51-0"/>
              </a:rPr>
              <a:t>data_labels </a:t>
            </a:r>
            <a:r>
              <a:rPr sz="1200" b="1" spc="2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艺术家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实验员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工程师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推销员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5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社会工作者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记事员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r>
              <a:rPr sz="1200" b="1" spc="155" dirty="0">
                <a:latin typeface="FZLTZHB--B51-0"/>
                <a:cs typeface="FZLTZHB--B51-0"/>
              </a:rPr>
              <a:t> (</a:t>
            </a:r>
            <a:r>
              <a:rPr sz="1200" b="1" dirty="0">
                <a:latin typeface="Heiti SC"/>
                <a:cs typeface="Heiti SC"/>
              </a:rPr>
              <a:t>略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8034" y="2064692"/>
          <a:ext cx="5322314" cy="1650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0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8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da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a  = </a:t>
                      </a:r>
                      <a:r>
                        <a:rPr sz="1200" b="1" spc="-5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np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.a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r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r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y(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[[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2,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88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]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[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8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]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[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.8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9,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2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8,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.2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2,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30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]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[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.2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48,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8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40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]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22"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[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2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8,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87,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4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5,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.3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2,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28</a:t>
                      </a:r>
                      <a:r>
                        <a:rPr sz="1200" b="1" spc="5" dirty="0">
                          <a:latin typeface="FZLTZHB--B51-0"/>
                          <a:cs typeface="FZLTZHB--B51-0"/>
                        </a:rPr>
                        <a:t>]</a:t>
                      </a:r>
                      <a:r>
                        <a:rPr sz="1200" b="1" dirty="0">
                          <a:latin typeface="FZLTZHB--B51-0"/>
                          <a:cs typeface="FZLTZHB--B51-0"/>
                        </a:rPr>
                        <a:t>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357"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[0.34,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0.31,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0.38,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0.40,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0.92,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FZLTZHB--B51-0"/>
                          <a:cs typeface="FZLTZHB--B51-0"/>
                        </a:rPr>
                        <a:t>0.28]]) </a:t>
                      </a:r>
                      <a:r>
                        <a:rPr sz="1200" b="1" spc="10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200" b="1" dirty="0">
                          <a:solidFill>
                            <a:srgbClr val="DD0100"/>
                          </a:solidFill>
                          <a:latin typeface="FZLTZHB--B51-0"/>
                          <a:cs typeface="FZLTZHB--B51-0"/>
                        </a:rPr>
                        <a:t>#</a:t>
                      </a:r>
                      <a:r>
                        <a:rPr sz="1200" b="1" dirty="0">
                          <a:solidFill>
                            <a:srgbClr val="DD0100"/>
                          </a:solidFill>
                          <a:latin typeface="Heiti SC"/>
                          <a:cs typeface="Heiti SC"/>
                        </a:rPr>
                        <a:t>数据值</a:t>
                      </a:r>
                      <a:endParaRPr sz="12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59" y="1283536"/>
            <a:ext cx="4821555" cy="2656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185" dirty="0">
                <a:latin typeface="Heiti SC"/>
                <a:cs typeface="Heiti SC"/>
              </a:rPr>
              <a:t>略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  <a:p>
            <a:pPr marL="12700" marR="509270">
              <a:lnSpc>
                <a:spcPct val="150000"/>
              </a:lnSpc>
            </a:pPr>
            <a:r>
              <a:rPr sz="1200" b="1" spc="-140" dirty="0">
                <a:latin typeface="FZLTZHB--B51-0"/>
                <a:cs typeface="FZLTZHB--B51-0"/>
              </a:rPr>
              <a:t>an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55" dirty="0">
                <a:latin typeface="FZLTZHB--B51-0"/>
                <a:cs typeface="FZLTZHB--B51-0"/>
              </a:rPr>
              <a:t>l</a:t>
            </a:r>
            <a:r>
              <a:rPr sz="1200" b="1" spc="150" dirty="0">
                <a:latin typeface="FZLTZHB--B51-0"/>
                <a:cs typeface="FZLTZHB--B51-0"/>
              </a:rPr>
              <a:t>e</a:t>
            </a:r>
            <a:r>
              <a:rPr sz="1200" b="1" spc="-75" dirty="0">
                <a:latin typeface="FZLTZHB--B51-0"/>
                <a:cs typeface="FZLTZHB--B51-0"/>
              </a:rPr>
              <a:t>s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-15" dirty="0">
                <a:latin typeface="FZLTZHB--B51-0"/>
                <a:cs typeface="FZLTZHB--B51-0"/>
              </a:rPr>
              <a:t>np</a:t>
            </a:r>
            <a:r>
              <a:rPr sz="1200" b="1" spc="-5" dirty="0">
                <a:latin typeface="FZLTZHB--B51-0"/>
                <a:cs typeface="FZLTZHB--B51-0"/>
              </a:rPr>
              <a:t>.</a:t>
            </a:r>
            <a:r>
              <a:rPr sz="1200" b="1" spc="345" dirty="0">
                <a:latin typeface="FZLTZHB--B51-0"/>
                <a:cs typeface="FZLTZHB--B51-0"/>
              </a:rPr>
              <a:t>l</a:t>
            </a:r>
            <a:r>
              <a:rPr sz="1200" b="1" spc="350" dirty="0">
                <a:latin typeface="FZLTZHB--B51-0"/>
                <a:cs typeface="FZLTZHB--B51-0"/>
              </a:rPr>
              <a:t>i</a:t>
            </a:r>
            <a:r>
              <a:rPr sz="1200" b="1" spc="-120" dirty="0">
                <a:latin typeface="FZLTZHB--B51-0"/>
                <a:cs typeface="FZLTZHB--B51-0"/>
              </a:rPr>
              <a:t>nsp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-120" dirty="0">
                <a:latin typeface="FZLTZHB--B51-0"/>
                <a:cs typeface="FZLTZHB--B51-0"/>
              </a:rPr>
              <a:t>ce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60" dirty="0">
                <a:latin typeface="FZLTZHB--B51-0"/>
                <a:cs typeface="FZLTZHB--B51-0"/>
              </a:rPr>
              <a:t>0,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5" dirty="0">
                <a:latin typeface="FZLTZHB--B51-0"/>
                <a:cs typeface="FZLTZHB--B51-0"/>
              </a:rPr>
              <a:t>2</a:t>
            </a:r>
            <a:r>
              <a:rPr sz="1200" b="1" spc="-10" dirty="0">
                <a:latin typeface="FZLTZHB--B51-0"/>
                <a:cs typeface="FZLTZHB--B51-0"/>
              </a:rPr>
              <a:t>*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10" dirty="0">
                <a:latin typeface="FZLTZHB--B51-0"/>
                <a:cs typeface="FZLTZHB--B51-0"/>
              </a:rPr>
              <a:t>p.p</a:t>
            </a:r>
            <a:r>
              <a:rPr sz="1200" b="1" spc="345" dirty="0">
                <a:latin typeface="FZLTZHB--B51-0"/>
                <a:cs typeface="FZLTZHB--B51-0"/>
              </a:rPr>
              <a:t>i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65" dirty="0">
                <a:latin typeface="FZLTZHB--B51-0"/>
                <a:cs typeface="FZLTZHB--B51-0"/>
              </a:rPr>
              <a:t>6,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en</a:t>
            </a:r>
            <a:r>
              <a:rPr sz="1200" b="1" spc="-135" dirty="0">
                <a:latin typeface="FZLTZHB--B51-0"/>
                <a:cs typeface="FZLTZHB--B51-0"/>
              </a:rPr>
              <a:t>d</a:t>
            </a:r>
            <a:r>
              <a:rPr sz="1200" b="1" spc="-140" dirty="0">
                <a:latin typeface="FZLTZHB--B51-0"/>
                <a:cs typeface="FZLTZHB--B51-0"/>
              </a:rPr>
              <a:t>p</a:t>
            </a:r>
            <a:r>
              <a:rPr sz="1200" b="1" spc="-135" dirty="0">
                <a:latin typeface="FZLTZHB--B51-0"/>
                <a:cs typeface="FZLTZHB--B51-0"/>
              </a:rPr>
              <a:t>o</a:t>
            </a:r>
            <a:r>
              <a:rPr sz="1200" b="1" spc="145" dirty="0">
                <a:latin typeface="FZLTZHB--B51-0"/>
                <a:cs typeface="FZLTZHB--B51-0"/>
              </a:rPr>
              <a:t>in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-140" dirty="0">
                <a:latin typeface="FZLTZHB--B51-0"/>
                <a:cs typeface="FZLTZHB--B51-0"/>
              </a:rPr>
              <a:t>=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Fa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l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s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e</a:t>
            </a:r>
            <a:r>
              <a:rPr sz="1200" b="1" spc="155" dirty="0">
                <a:latin typeface="FZLTZHB--B51-0"/>
                <a:cs typeface="FZLTZHB--B51-0"/>
              </a:rPr>
              <a:t>) </a:t>
            </a:r>
            <a:r>
              <a:rPr sz="1200" b="1" spc="-25" dirty="0">
                <a:latin typeface="FZLTZHB--B51-0"/>
                <a:cs typeface="FZLTZHB--B51-0"/>
              </a:rPr>
              <a:t>da</a:t>
            </a:r>
            <a:r>
              <a:rPr sz="1200" b="1" spc="-10" dirty="0">
                <a:latin typeface="FZLTZHB--B51-0"/>
                <a:cs typeface="FZLTZHB--B51-0"/>
              </a:rPr>
              <a:t>t</a:t>
            </a:r>
            <a:r>
              <a:rPr sz="1200" b="1" spc="-135" dirty="0">
                <a:latin typeface="FZLTZHB--B51-0"/>
                <a:cs typeface="FZLTZHB--B51-0"/>
              </a:rPr>
              <a:t>a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140" dirty="0">
                <a:latin typeface="FZLTZHB--B51-0"/>
                <a:cs typeface="FZLTZHB--B51-0"/>
              </a:rPr>
              <a:t>p</a:t>
            </a:r>
            <a:r>
              <a:rPr sz="1200" b="1" spc="5" dirty="0">
                <a:latin typeface="FZLTZHB--B51-0"/>
                <a:cs typeface="FZLTZHB--B51-0"/>
              </a:rPr>
              <a:t>.c</a:t>
            </a:r>
            <a:r>
              <a:rPr sz="1200" b="1" spc="15" dirty="0">
                <a:latin typeface="FZLTZHB--B51-0"/>
                <a:cs typeface="FZLTZHB--B51-0"/>
              </a:rPr>
              <a:t>o</a:t>
            </a:r>
            <a:r>
              <a:rPr sz="1200" b="1" spc="-130" dirty="0">
                <a:latin typeface="FZLTZHB--B51-0"/>
                <a:cs typeface="FZLTZHB--B51-0"/>
              </a:rPr>
              <a:t>n</a:t>
            </a:r>
            <a:r>
              <a:rPr sz="1200" b="1" spc="-114" dirty="0">
                <a:latin typeface="FZLTZHB--B51-0"/>
                <a:cs typeface="FZLTZHB--B51-0"/>
              </a:rPr>
              <a:t>c</a:t>
            </a:r>
            <a:r>
              <a:rPr sz="1200" b="1" spc="-20" dirty="0">
                <a:latin typeface="FZLTZHB--B51-0"/>
                <a:cs typeface="FZLTZHB--B51-0"/>
              </a:rPr>
              <a:t>ate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20" dirty="0">
                <a:latin typeface="FZLTZHB--B51-0"/>
                <a:cs typeface="FZLTZHB--B51-0"/>
              </a:rPr>
              <a:t>ate</a:t>
            </a: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-25" dirty="0">
                <a:latin typeface="FZLTZHB--B51-0"/>
                <a:cs typeface="FZLTZHB--B51-0"/>
              </a:rPr>
              <a:t>da</a:t>
            </a:r>
            <a:r>
              <a:rPr sz="1200" b="1" spc="-10" dirty="0">
                <a:latin typeface="FZLTZHB--B51-0"/>
                <a:cs typeface="FZLTZHB--B51-0"/>
              </a:rPr>
              <a:t>t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240" dirty="0">
                <a:latin typeface="FZLTZHB--B51-0"/>
                <a:cs typeface="FZLTZHB--B51-0"/>
              </a:rPr>
              <a:t>[</a:t>
            </a:r>
            <a:r>
              <a:rPr sz="1200" b="1" spc="-135" dirty="0">
                <a:latin typeface="FZLTZHB--B51-0"/>
                <a:cs typeface="FZLTZHB--B51-0"/>
              </a:rPr>
              <a:t>d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14" dirty="0">
                <a:latin typeface="FZLTZHB--B51-0"/>
                <a:cs typeface="FZLTZHB--B51-0"/>
              </a:rPr>
              <a:t>ta</a:t>
            </a:r>
            <a:r>
              <a:rPr sz="1200" b="1" spc="85" dirty="0">
                <a:latin typeface="FZLTZHB--B51-0"/>
                <a:cs typeface="FZLTZHB--B51-0"/>
              </a:rPr>
              <a:t>[</a:t>
            </a:r>
            <a:r>
              <a:rPr sz="1200" b="1" spc="-145" dirty="0">
                <a:latin typeface="FZLTZHB--B51-0"/>
                <a:cs typeface="FZLTZHB--B51-0"/>
              </a:rPr>
              <a:t>0</a:t>
            </a:r>
            <a:r>
              <a:rPr sz="1200" b="1" spc="210" dirty="0">
                <a:latin typeface="FZLTZHB--B51-0"/>
                <a:cs typeface="FZLTZHB--B51-0"/>
              </a:rPr>
              <a:t>]]</a:t>
            </a:r>
            <a:r>
              <a:rPr sz="1200" b="1" spc="240" dirty="0">
                <a:latin typeface="FZLTZHB--B51-0"/>
                <a:cs typeface="FZLTZHB--B51-0"/>
              </a:rPr>
              <a:t>)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  <a:p>
            <a:pPr marL="12700" marR="929640">
              <a:lnSpc>
                <a:spcPct val="150000"/>
              </a:lnSpc>
            </a:pPr>
            <a:r>
              <a:rPr sz="1200" b="1" spc="-140" dirty="0">
                <a:latin typeface="FZLTZHB--B51-0"/>
                <a:cs typeface="FZLTZHB--B51-0"/>
              </a:rPr>
              <a:t>an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55" dirty="0">
                <a:latin typeface="FZLTZHB--B51-0"/>
                <a:cs typeface="FZLTZHB--B51-0"/>
              </a:rPr>
              <a:t>l</a:t>
            </a:r>
            <a:r>
              <a:rPr sz="1200" b="1" spc="150" dirty="0">
                <a:latin typeface="FZLTZHB--B51-0"/>
                <a:cs typeface="FZLTZHB--B51-0"/>
              </a:rPr>
              <a:t>e</a:t>
            </a:r>
            <a:r>
              <a:rPr sz="1200" b="1" spc="-75" dirty="0">
                <a:latin typeface="FZLTZHB--B51-0"/>
                <a:cs typeface="FZLTZHB--B51-0"/>
              </a:rPr>
              <a:t>s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-15" dirty="0">
                <a:latin typeface="FZLTZHB--B51-0"/>
                <a:cs typeface="FZLTZHB--B51-0"/>
              </a:rPr>
              <a:t>np</a:t>
            </a:r>
            <a:r>
              <a:rPr sz="1200" b="1" spc="-5" dirty="0">
                <a:latin typeface="FZLTZHB--B51-0"/>
                <a:cs typeface="FZLTZHB--B51-0"/>
              </a:rPr>
              <a:t>.</a:t>
            </a:r>
            <a:r>
              <a:rPr sz="1200" b="1" spc="-114" dirty="0">
                <a:latin typeface="FZLTZHB--B51-0"/>
                <a:cs typeface="FZLTZHB--B51-0"/>
              </a:rPr>
              <a:t>co</a:t>
            </a:r>
            <a:r>
              <a:rPr sz="1200" b="1" spc="-130" dirty="0">
                <a:latin typeface="FZLTZHB--B51-0"/>
                <a:cs typeface="FZLTZHB--B51-0"/>
              </a:rPr>
              <a:t>nc</a:t>
            </a:r>
            <a:r>
              <a:rPr sz="1200" b="1" spc="-125" dirty="0">
                <a:latin typeface="FZLTZHB--B51-0"/>
                <a:cs typeface="FZLTZHB--B51-0"/>
              </a:rPr>
              <a:t>a</a:t>
            </a:r>
            <a:r>
              <a:rPr sz="1200" b="1" spc="210" dirty="0">
                <a:latin typeface="FZLTZHB--B51-0"/>
                <a:cs typeface="FZLTZHB--B51-0"/>
              </a:rPr>
              <a:t>t</a:t>
            </a:r>
            <a:r>
              <a:rPr sz="1200" b="1" spc="-140" dirty="0">
                <a:latin typeface="FZLTZHB--B51-0"/>
                <a:cs typeface="FZLTZHB--B51-0"/>
              </a:rPr>
              <a:t>en</a:t>
            </a:r>
            <a:r>
              <a:rPr sz="1200" b="1" spc="-135" dirty="0">
                <a:latin typeface="FZLTZHB--B51-0"/>
                <a:cs typeface="FZLTZHB--B51-0"/>
              </a:rPr>
              <a:t>a</a:t>
            </a:r>
            <a:r>
              <a:rPr sz="1200" b="1" spc="25" dirty="0">
                <a:latin typeface="FZLTZHB--B51-0"/>
                <a:cs typeface="FZLTZHB--B51-0"/>
              </a:rPr>
              <a:t>t</a:t>
            </a:r>
            <a:r>
              <a:rPr sz="1200" b="1" spc="50" dirty="0">
                <a:latin typeface="FZLTZHB--B51-0"/>
                <a:cs typeface="FZLTZHB--B51-0"/>
              </a:rPr>
              <a:t>e</a:t>
            </a:r>
            <a:r>
              <a:rPr sz="1200" b="1" spc="65" dirty="0">
                <a:latin typeface="FZLTZHB--B51-0"/>
                <a:cs typeface="FZLTZHB--B51-0"/>
              </a:rPr>
              <a:t>((</a:t>
            </a:r>
            <a:r>
              <a:rPr sz="1200" b="1" spc="110" dirty="0">
                <a:latin typeface="FZLTZHB--B51-0"/>
                <a:cs typeface="FZLTZHB--B51-0"/>
              </a:rPr>
              <a:t>a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20" dirty="0">
                <a:latin typeface="FZLTZHB--B51-0"/>
                <a:cs typeface="FZLTZHB--B51-0"/>
              </a:rPr>
              <a:t>gl</a:t>
            </a:r>
            <a:r>
              <a:rPr sz="1200" b="1" spc="30" dirty="0">
                <a:latin typeface="FZLTZHB--B51-0"/>
                <a:cs typeface="FZLTZHB--B51-0"/>
              </a:rPr>
              <a:t>e</a:t>
            </a:r>
            <a:r>
              <a:rPr sz="1200" b="1" spc="100" dirty="0">
                <a:latin typeface="FZLTZHB--B51-0"/>
                <a:cs typeface="FZLTZHB--B51-0"/>
              </a:rPr>
              <a:t>s,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35" dirty="0">
                <a:latin typeface="FZLTZHB--B51-0"/>
                <a:cs typeface="FZLTZHB--B51-0"/>
              </a:rPr>
              <a:t>[</a:t>
            </a:r>
            <a:r>
              <a:rPr sz="1200" b="1" spc="70" dirty="0">
                <a:latin typeface="FZLTZHB--B51-0"/>
                <a:cs typeface="FZLTZHB--B51-0"/>
              </a:rPr>
              <a:t>a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20" dirty="0">
                <a:latin typeface="FZLTZHB--B51-0"/>
                <a:cs typeface="FZLTZHB--B51-0"/>
              </a:rPr>
              <a:t>gl</a:t>
            </a:r>
            <a:r>
              <a:rPr sz="1200" b="1" spc="30" dirty="0">
                <a:latin typeface="FZLTZHB--B51-0"/>
                <a:cs typeface="FZLTZHB--B51-0"/>
              </a:rPr>
              <a:t>e</a:t>
            </a:r>
            <a:r>
              <a:rPr sz="1200" b="1" spc="105" dirty="0">
                <a:latin typeface="FZLTZHB--B51-0"/>
                <a:cs typeface="FZLTZHB--B51-0"/>
              </a:rPr>
              <a:t>s</a:t>
            </a:r>
            <a:r>
              <a:rPr sz="1200" b="1" spc="65" dirty="0">
                <a:latin typeface="FZLTZHB--B51-0"/>
                <a:cs typeface="FZLTZHB--B51-0"/>
              </a:rPr>
              <a:t>[</a:t>
            </a:r>
            <a:r>
              <a:rPr sz="1200" b="1" spc="120" dirty="0">
                <a:latin typeface="FZLTZHB--B51-0"/>
                <a:cs typeface="FZLTZHB--B51-0"/>
              </a:rPr>
              <a:t>0]</a:t>
            </a:r>
            <a:r>
              <a:rPr sz="1200" b="1" spc="85" dirty="0">
                <a:latin typeface="FZLTZHB--B51-0"/>
                <a:cs typeface="FZLTZHB--B51-0"/>
              </a:rPr>
              <a:t>]</a:t>
            </a:r>
            <a:r>
              <a:rPr sz="1200" b="1" spc="190" dirty="0">
                <a:latin typeface="FZLTZHB--B51-0"/>
                <a:cs typeface="FZLTZHB--B51-0"/>
              </a:rPr>
              <a:t>)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r>
              <a:rPr sz="1200" b="1" spc="130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fig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145" dirty="0">
                <a:latin typeface="FZLTZHB--B51-0"/>
                <a:cs typeface="FZLTZHB--B51-0"/>
              </a:rPr>
              <a:t>p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210" dirty="0">
                <a:latin typeface="FZLTZHB--B51-0"/>
                <a:cs typeface="FZLTZHB--B51-0"/>
              </a:rPr>
              <a:t>t</a:t>
            </a:r>
            <a:r>
              <a:rPr sz="1200" b="1" spc="300" dirty="0">
                <a:latin typeface="FZLTZHB--B51-0"/>
                <a:cs typeface="FZLTZHB--B51-0"/>
              </a:rPr>
              <a:t>.f</a:t>
            </a:r>
            <a:r>
              <a:rPr sz="1200" b="1" spc="235" dirty="0">
                <a:latin typeface="FZLTZHB--B51-0"/>
                <a:cs typeface="FZLTZHB--B51-0"/>
              </a:rPr>
              <a:t>i</a:t>
            </a:r>
            <a:r>
              <a:rPr sz="1200" b="1" spc="-140" dirty="0">
                <a:latin typeface="FZLTZHB--B51-0"/>
                <a:cs typeface="FZLTZHB--B51-0"/>
              </a:rPr>
              <a:t>g</a:t>
            </a:r>
            <a:r>
              <a:rPr sz="1200" b="1" spc="-135" dirty="0">
                <a:latin typeface="FZLTZHB--B51-0"/>
                <a:cs typeface="FZLTZHB--B51-0"/>
              </a:rPr>
              <a:t>u</a:t>
            </a:r>
            <a:r>
              <a:rPr sz="1200" b="1" dirty="0">
                <a:latin typeface="FZLTZHB--B51-0"/>
                <a:cs typeface="FZLTZHB--B51-0"/>
              </a:rPr>
              <a:t>re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240" dirty="0">
                <a:latin typeface="FZLTZHB--B51-0"/>
                <a:cs typeface="FZLTZHB--B51-0"/>
              </a:rPr>
              <a:t>f</a:t>
            </a:r>
            <a:r>
              <a:rPr sz="1200" b="1" spc="-125" dirty="0">
                <a:latin typeface="FZLTZHB--B51-0"/>
                <a:cs typeface="FZLTZHB--B51-0"/>
              </a:rPr>
              <a:t>ace</a:t>
            </a:r>
            <a:r>
              <a:rPr sz="1200" b="1" spc="-114" dirty="0">
                <a:latin typeface="FZLTZHB--B51-0"/>
                <a:cs typeface="FZLTZHB--B51-0"/>
              </a:rPr>
              <a:t>co</a:t>
            </a:r>
            <a:r>
              <a:rPr sz="1200" b="1" spc="120" dirty="0">
                <a:latin typeface="FZLTZHB--B51-0"/>
                <a:cs typeface="FZLTZHB--B51-0"/>
              </a:rPr>
              <a:t>lo</a:t>
            </a:r>
            <a:r>
              <a:rPr sz="1200" b="1" spc="114" dirty="0">
                <a:latin typeface="FZLTZHB--B51-0"/>
                <a:cs typeface="FZLTZHB--B51-0"/>
              </a:rPr>
              <a:t>r</a:t>
            </a:r>
            <a:r>
              <a:rPr sz="1200" b="1" spc="-140" dirty="0">
                <a:latin typeface="FZLTZHB--B51-0"/>
                <a:cs typeface="FZLTZHB--B51-0"/>
              </a:rPr>
              <a:t>=</a:t>
            </a:r>
            <a:r>
              <a:rPr sz="1200" b="1" spc="-135" dirty="0">
                <a:solidFill>
                  <a:srgbClr val="00A609"/>
                </a:solidFill>
                <a:latin typeface="FZLTZHB--B51-0"/>
                <a:cs typeface="FZLTZHB--B51-0"/>
              </a:rPr>
              <a:t>"w</a:t>
            </a:r>
            <a:r>
              <a:rPr sz="12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200" b="1" spc="225" dirty="0">
                <a:solidFill>
                  <a:srgbClr val="00A609"/>
                </a:solidFill>
                <a:latin typeface="FZLTZHB--B51-0"/>
                <a:cs typeface="FZLTZHB--B51-0"/>
              </a:rPr>
              <a:t>i</a:t>
            </a:r>
            <a:r>
              <a:rPr sz="1200" b="1" spc="330" dirty="0">
                <a:solidFill>
                  <a:srgbClr val="00A609"/>
                </a:solidFill>
                <a:latin typeface="FZLTZHB--B51-0"/>
                <a:cs typeface="FZLTZHB--B51-0"/>
              </a:rPr>
              <a:t>t</a:t>
            </a:r>
            <a:r>
              <a:rPr sz="1200" b="1" spc="15" dirty="0">
                <a:solidFill>
                  <a:srgbClr val="00A609"/>
                </a:solidFill>
                <a:latin typeface="FZLTZHB--B51-0"/>
                <a:cs typeface="FZLTZHB--B51-0"/>
              </a:rPr>
              <a:t>e"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r>
              <a:rPr sz="1200" b="1" spc="130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65" dirty="0">
                <a:latin typeface="FZLTZHB--B51-0"/>
                <a:cs typeface="FZLTZHB--B51-0"/>
              </a:rPr>
              <a:t>.</a:t>
            </a:r>
            <a:r>
              <a:rPr sz="1200" b="1" spc="120" dirty="0">
                <a:latin typeface="FZLTZHB--B51-0"/>
                <a:cs typeface="FZLTZHB--B51-0"/>
              </a:rPr>
              <a:t>s</a:t>
            </a:r>
            <a:r>
              <a:rPr sz="1200" b="1" spc="-145" dirty="0">
                <a:latin typeface="FZLTZHB--B51-0"/>
                <a:cs typeface="FZLTZHB--B51-0"/>
              </a:rPr>
              <a:t>ub</a:t>
            </a:r>
            <a:r>
              <a:rPr sz="1200" b="1" spc="-140" dirty="0">
                <a:latin typeface="FZLTZHB--B51-0"/>
                <a:cs typeface="FZLTZHB--B51-0"/>
              </a:rPr>
              <a:t>p</a:t>
            </a:r>
            <a:r>
              <a:rPr sz="1200" b="1" spc="350" dirty="0">
                <a:latin typeface="FZLTZHB--B51-0"/>
                <a:cs typeface="FZLTZHB--B51-0"/>
              </a:rPr>
              <a:t>l</a:t>
            </a:r>
            <a:r>
              <a:rPr sz="1200" b="1" spc="35" dirty="0">
                <a:latin typeface="FZLTZHB--B51-0"/>
                <a:cs typeface="FZLTZHB--B51-0"/>
              </a:rPr>
              <a:t>ot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30" dirty="0">
                <a:latin typeface="FZLTZHB--B51-0"/>
                <a:cs typeface="FZLTZHB--B51-0"/>
              </a:rPr>
              <a:t>1</a:t>
            </a:r>
            <a:r>
              <a:rPr sz="1200" b="1" spc="35" dirty="0">
                <a:latin typeface="FZLTZHB--B51-0"/>
                <a:cs typeface="FZLTZHB--B51-0"/>
              </a:rPr>
              <a:t>1</a:t>
            </a:r>
            <a:r>
              <a:rPr sz="1200" b="1" spc="150" dirty="0">
                <a:latin typeface="FZLTZHB--B51-0"/>
                <a:cs typeface="FZLTZHB--B51-0"/>
              </a:rPr>
              <a:t>1,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40" dirty="0">
                <a:latin typeface="FZLTZHB--B51-0"/>
                <a:cs typeface="FZLTZHB--B51-0"/>
              </a:rPr>
              <a:t>p</a:t>
            </a:r>
            <a:r>
              <a:rPr sz="1200" b="1" spc="20" dirty="0">
                <a:latin typeface="FZLTZHB--B51-0"/>
                <a:cs typeface="FZLTZHB--B51-0"/>
              </a:rPr>
              <a:t>ol</a:t>
            </a:r>
            <a:r>
              <a:rPr sz="1200" b="1" spc="35" dirty="0">
                <a:latin typeface="FZLTZHB--B51-0"/>
                <a:cs typeface="FZLTZHB--B51-0"/>
              </a:rPr>
              <a:t>a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=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Tr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ue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  <a:p>
            <a:pPr marL="12700" marR="5080">
              <a:lnSpc>
                <a:spcPct val="150000"/>
              </a:lnSpc>
            </a:pP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35" dirty="0">
                <a:latin typeface="FZLTZHB--B51-0"/>
                <a:cs typeface="FZLTZHB--B51-0"/>
              </a:rPr>
              <a:t>.</a:t>
            </a:r>
            <a:r>
              <a:rPr sz="1200" b="1" spc="80" dirty="0">
                <a:latin typeface="FZLTZHB--B51-0"/>
                <a:cs typeface="FZLTZHB--B51-0"/>
              </a:rPr>
              <a:t>p</a:t>
            </a:r>
            <a:r>
              <a:rPr sz="1200" b="1" spc="150" dirty="0">
                <a:latin typeface="FZLTZHB--B51-0"/>
                <a:cs typeface="FZLTZHB--B51-0"/>
              </a:rPr>
              <a:t>lo</a:t>
            </a:r>
            <a:r>
              <a:rPr sz="1200" b="1" spc="125" dirty="0">
                <a:latin typeface="FZLTZHB--B51-0"/>
                <a:cs typeface="FZLTZHB--B51-0"/>
              </a:rPr>
              <a:t>t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-140" dirty="0">
                <a:latin typeface="FZLTZHB--B51-0"/>
                <a:cs typeface="FZLTZHB--B51-0"/>
              </a:rPr>
              <a:t>an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55" dirty="0">
                <a:latin typeface="FZLTZHB--B51-0"/>
                <a:cs typeface="FZLTZHB--B51-0"/>
              </a:rPr>
              <a:t>l</a:t>
            </a:r>
            <a:r>
              <a:rPr sz="1200" b="1" spc="150" dirty="0">
                <a:latin typeface="FZLTZHB--B51-0"/>
                <a:cs typeface="FZLTZHB--B51-0"/>
              </a:rPr>
              <a:t>e</a:t>
            </a:r>
            <a:r>
              <a:rPr sz="1200" b="1" spc="15" dirty="0">
                <a:latin typeface="FZLTZHB--B51-0"/>
                <a:cs typeface="FZLTZHB--B51-0"/>
              </a:rPr>
              <a:t>s,</a:t>
            </a:r>
            <a:r>
              <a:rPr sz="1200" b="1" spc="30" dirty="0">
                <a:latin typeface="FZLTZHB--B51-0"/>
                <a:cs typeface="FZLTZHB--B51-0"/>
              </a:rPr>
              <a:t>d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30" dirty="0">
                <a:latin typeface="FZLTZHB--B51-0"/>
                <a:cs typeface="FZLTZHB--B51-0"/>
              </a:rPr>
              <a:t>ta</a:t>
            </a:r>
            <a:r>
              <a:rPr sz="1200" b="1" spc="85" dirty="0">
                <a:latin typeface="FZLTZHB--B51-0"/>
                <a:cs typeface="FZLTZHB--B51-0"/>
              </a:rPr>
              <a:t>,</a:t>
            </a:r>
            <a:r>
              <a:rPr sz="1200" b="1" spc="6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00" dirty="0">
                <a:solidFill>
                  <a:srgbClr val="00A609"/>
                </a:solidFill>
                <a:latin typeface="FZLTZHB--B51-0"/>
                <a:cs typeface="FZLTZHB--B51-0"/>
              </a:rPr>
              <a:t>o</a:t>
            </a:r>
            <a:r>
              <a:rPr sz="1200" b="1" spc="-160" dirty="0">
                <a:solidFill>
                  <a:srgbClr val="00A609"/>
                </a:solidFill>
                <a:latin typeface="FZLTZHB--B51-0"/>
                <a:cs typeface="FZLTZHB--B51-0"/>
              </a:rPr>
              <a:t>-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114" dirty="0">
                <a:latin typeface="FZLTZHB--B51-0"/>
                <a:cs typeface="FZLTZHB--B51-0"/>
              </a:rPr>
              <a:t>li</a:t>
            </a:r>
            <a:r>
              <a:rPr sz="1200" b="1" spc="310" dirty="0">
                <a:latin typeface="FZLTZHB--B51-0"/>
                <a:cs typeface="FZLTZHB--B51-0"/>
              </a:rPr>
              <a:t>n</a:t>
            </a:r>
            <a:r>
              <a:rPr sz="1200" b="1" spc="-240" dirty="0">
                <a:latin typeface="FZLTZHB--B51-0"/>
                <a:cs typeface="FZLTZHB--B51-0"/>
              </a:rPr>
              <a:t>e</a:t>
            </a:r>
            <a:r>
              <a:rPr sz="1200" b="1" spc="-320" dirty="0">
                <a:latin typeface="FZLTZHB--B51-0"/>
                <a:cs typeface="FZLTZHB--B51-0"/>
              </a:rPr>
              <a:t>w</a:t>
            </a:r>
            <a:r>
              <a:rPr sz="1200" b="1" spc="145" dirty="0">
                <a:latin typeface="FZLTZHB--B51-0"/>
                <a:cs typeface="FZLTZHB--B51-0"/>
              </a:rPr>
              <a:t>id</a:t>
            </a:r>
            <a:r>
              <a:rPr sz="1200" b="1" spc="125" dirty="0">
                <a:latin typeface="FZLTZHB--B51-0"/>
                <a:cs typeface="FZLTZHB--B51-0"/>
              </a:rPr>
              <a:t>t</a:t>
            </a:r>
            <a:r>
              <a:rPr sz="1200" b="1" spc="-140" dirty="0">
                <a:latin typeface="FZLTZHB--B51-0"/>
                <a:cs typeface="FZLTZHB--B51-0"/>
              </a:rPr>
              <a:t>h</a:t>
            </a:r>
            <a:r>
              <a:rPr sz="1200" b="1" spc="50" dirty="0">
                <a:latin typeface="FZLTZHB--B51-0"/>
                <a:cs typeface="FZLTZHB--B51-0"/>
              </a:rPr>
              <a:t>=1,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5" dirty="0">
                <a:latin typeface="FZLTZHB--B51-0"/>
                <a:cs typeface="FZLTZHB--B51-0"/>
              </a:rPr>
              <a:t>lp</a:t>
            </a:r>
            <a:r>
              <a:rPr sz="1200" b="1" spc="30" dirty="0">
                <a:latin typeface="FZLTZHB--B51-0"/>
                <a:cs typeface="FZLTZHB--B51-0"/>
              </a:rPr>
              <a:t>h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-15" dirty="0">
                <a:latin typeface="FZLTZHB--B51-0"/>
                <a:cs typeface="FZLTZHB--B51-0"/>
              </a:rPr>
              <a:t>=0</a:t>
            </a:r>
            <a:r>
              <a:rPr sz="1200" b="1" spc="-5" dirty="0">
                <a:latin typeface="FZLTZHB--B51-0"/>
                <a:cs typeface="FZLTZHB--B51-0"/>
              </a:rPr>
              <a:t>.</a:t>
            </a:r>
            <a:r>
              <a:rPr sz="1200" b="1" spc="30" dirty="0">
                <a:latin typeface="FZLTZHB--B51-0"/>
                <a:cs typeface="FZLTZHB--B51-0"/>
              </a:rPr>
              <a:t>2)</a:t>
            </a:r>
            <a:r>
              <a:rPr sz="1200" b="1" spc="15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240" dirty="0">
                <a:latin typeface="FZLTZHB--B51-0"/>
                <a:cs typeface="FZLTZHB--B51-0"/>
              </a:rPr>
              <a:t>.</a:t>
            </a:r>
            <a:r>
              <a:rPr sz="1200" b="1" spc="254" dirty="0">
                <a:latin typeface="FZLTZHB--B51-0"/>
                <a:cs typeface="FZLTZHB--B51-0"/>
              </a:rPr>
              <a:t>f</a:t>
            </a:r>
            <a:r>
              <a:rPr sz="1200" b="1" spc="345" dirty="0">
                <a:latin typeface="FZLTZHB--B51-0"/>
                <a:cs typeface="FZLTZHB--B51-0"/>
              </a:rPr>
              <a:t>il</a:t>
            </a:r>
            <a:r>
              <a:rPr sz="1200" b="1" spc="350" dirty="0">
                <a:latin typeface="FZLTZHB--B51-0"/>
                <a:cs typeface="FZLTZHB--B51-0"/>
              </a:rPr>
              <a:t>l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-140" dirty="0">
                <a:latin typeface="FZLTZHB--B51-0"/>
                <a:cs typeface="FZLTZHB--B51-0"/>
              </a:rPr>
              <a:t>an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55" dirty="0">
                <a:latin typeface="FZLTZHB--B51-0"/>
                <a:cs typeface="FZLTZHB--B51-0"/>
              </a:rPr>
              <a:t>l</a:t>
            </a:r>
            <a:r>
              <a:rPr sz="1200" b="1" spc="150" dirty="0">
                <a:latin typeface="FZLTZHB--B51-0"/>
                <a:cs typeface="FZLTZHB--B51-0"/>
              </a:rPr>
              <a:t>e</a:t>
            </a:r>
            <a:r>
              <a:rPr sz="1200" b="1" spc="15" dirty="0">
                <a:latin typeface="FZLTZHB--B51-0"/>
                <a:cs typeface="FZLTZHB--B51-0"/>
              </a:rPr>
              <a:t>s,</a:t>
            </a:r>
            <a:r>
              <a:rPr sz="1200" b="1" spc="30" dirty="0">
                <a:latin typeface="FZLTZHB--B51-0"/>
                <a:cs typeface="FZLTZHB--B51-0"/>
              </a:rPr>
              <a:t>d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35" dirty="0">
                <a:latin typeface="FZLTZHB--B51-0"/>
                <a:cs typeface="FZLTZHB--B51-0"/>
              </a:rPr>
              <a:t>ta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155" dirty="0">
                <a:latin typeface="FZLTZHB--B51-0"/>
                <a:cs typeface="FZLTZHB--B51-0"/>
              </a:rPr>
              <a:t>a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-145" dirty="0">
                <a:latin typeface="FZLTZHB--B51-0"/>
                <a:cs typeface="FZLTZHB--B51-0"/>
              </a:rPr>
              <a:t>p</a:t>
            </a:r>
            <a:r>
              <a:rPr sz="1200" b="1" spc="-135" dirty="0">
                <a:latin typeface="FZLTZHB--B51-0"/>
                <a:cs typeface="FZLTZHB--B51-0"/>
              </a:rPr>
              <a:t>ha</a:t>
            </a:r>
            <a:r>
              <a:rPr sz="1200" b="1" spc="-140" dirty="0">
                <a:latin typeface="FZLTZHB--B51-0"/>
                <a:cs typeface="FZLTZHB--B51-0"/>
              </a:rPr>
              <a:t>=</a:t>
            </a:r>
            <a:r>
              <a:rPr sz="1200" b="1" spc="-150" dirty="0">
                <a:latin typeface="FZLTZHB--B51-0"/>
                <a:cs typeface="FZLTZHB--B51-0"/>
              </a:rPr>
              <a:t>0</a:t>
            </a:r>
            <a:r>
              <a:rPr sz="1200" b="1" spc="50" dirty="0">
                <a:latin typeface="FZLTZHB--B51-0"/>
                <a:cs typeface="FZLTZHB--B51-0"/>
              </a:rPr>
              <a:t>.</a:t>
            </a:r>
            <a:r>
              <a:rPr sz="1200" b="1" spc="85" dirty="0">
                <a:latin typeface="FZLTZHB--B51-0"/>
                <a:cs typeface="FZLTZHB--B51-0"/>
              </a:rPr>
              <a:t>2</a:t>
            </a:r>
            <a:r>
              <a:rPr sz="1200" b="1" spc="30" dirty="0">
                <a:latin typeface="FZLTZHB--B51-0"/>
                <a:cs typeface="FZLTZHB--B51-0"/>
              </a:rPr>
              <a:t>5)</a:t>
            </a:r>
            <a:r>
              <a:rPr sz="1200" b="1" spc="15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220" dirty="0">
                <a:latin typeface="FZLTZHB--B51-0"/>
                <a:cs typeface="FZLTZHB--B51-0"/>
              </a:rPr>
              <a:t>.</a:t>
            </a:r>
            <a:r>
              <a:rPr sz="1200" b="1" spc="250" dirty="0">
                <a:latin typeface="FZLTZHB--B51-0"/>
                <a:cs typeface="FZLTZHB--B51-0"/>
              </a:rPr>
              <a:t>t</a:t>
            </a:r>
            <a:r>
              <a:rPr sz="1200" b="1" spc="-30" dirty="0">
                <a:latin typeface="FZLTZHB--B51-0"/>
                <a:cs typeface="FZLTZHB--B51-0"/>
              </a:rPr>
              <a:t>he</a:t>
            </a:r>
            <a:r>
              <a:rPr sz="1200" b="1" spc="-15" dirty="0">
                <a:latin typeface="FZLTZHB--B51-0"/>
                <a:cs typeface="FZLTZHB--B51-0"/>
              </a:rPr>
              <a:t>t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140" dirty="0">
                <a:latin typeface="FZLTZHB--B51-0"/>
                <a:cs typeface="FZLTZHB--B51-0"/>
              </a:rPr>
              <a:t>gr</a:t>
            </a:r>
            <a:r>
              <a:rPr sz="1200" b="1" spc="70" dirty="0">
                <a:latin typeface="FZLTZHB--B51-0"/>
                <a:cs typeface="FZLTZHB--B51-0"/>
              </a:rPr>
              <a:t>i</a:t>
            </a:r>
            <a:r>
              <a:rPr sz="1200" b="1" spc="-110" dirty="0">
                <a:latin typeface="FZLTZHB--B51-0"/>
                <a:cs typeface="FZLTZHB--B51-0"/>
              </a:rPr>
              <a:t>d</a:t>
            </a:r>
            <a:r>
              <a:rPr sz="1200" b="1" spc="-95" dirty="0">
                <a:latin typeface="FZLTZHB--B51-0"/>
                <a:cs typeface="FZLTZHB--B51-0"/>
              </a:rPr>
              <a:t>s</a:t>
            </a:r>
            <a:r>
              <a:rPr sz="1200" b="1" spc="-30" dirty="0">
                <a:latin typeface="FZLTZHB--B51-0"/>
                <a:cs typeface="FZLTZHB--B51-0"/>
              </a:rPr>
              <a:t>(a</a:t>
            </a:r>
            <a:r>
              <a:rPr sz="1200" b="1" spc="-35" dirty="0">
                <a:latin typeface="FZLTZHB--B51-0"/>
                <a:cs typeface="FZLTZHB--B51-0"/>
              </a:rPr>
              <a:t>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40" dirty="0">
                <a:latin typeface="FZLTZHB--B51-0"/>
                <a:cs typeface="FZLTZHB--B51-0"/>
              </a:rPr>
              <a:t>le</a:t>
            </a:r>
            <a:r>
              <a:rPr sz="1200" b="1" spc="55" dirty="0">
                <a:latin typeface="FZLTZHB--B51-0"/>
                <a:cs typeface="FZLTZHB--B51-0"/>
              </a:rPr>
              <a:t>s</a:t>
            </a:r>
            <a:r>
              <a:rPr sz="1200" b="1" spc="60" dirty="0">
                <a:latin typeface="FZLTZHB--B51-0"/>
                <a:cs typeface="FZLTZHB--B51-0"/>
              </a:rPr>
              <a:t>*</a:t>
            </a:r>
            <a:r>
              <a:rPr sz="1200" b="1" spc="70" dirty="0">
                <a:latin typeface="FZLTZHB--B51-0"/>
                <a:cs typeface="FZLTZHB--B51-0"/>
              </a:rPr>
              <a:t>1</a:t>
            </a:r>
            <a:r>
              <a:rPr sz="1200" b="1" spc="-5" dirty="0">
                <a:latin typeface="FZLTZHB--B51-0"/>
                <a:cs typeface="FZLTZHB--B51-0"/>
              </a:rPr>
              <a:t>80</a:t>
            </a:r>
            <a:r>
              <a:rPr sz="1200" b="1" dirty="0">
                <a:latin typeface="FZLTZHB--B51-0"/>
                <a:cs typeface="FZLTZHB--B51-0"/>
              </a:rPr>
              <a:t>/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10" dirty="0">
                <a:latin typeface="FZLTZHB--B51-0"/>
                <a:cs typeface="FZLTZHB--B51-0"/>
              </a:rPr>
              <a:t>p.p</a:t>
            </a:r>
            <a:r>
              <a:rPr sz="1200" b="1" spc="345" dirty="0">
                <a:latin typeface="FZLTZHB--B51-0"/>
                <a:cs typeface="FZLTZHB--B51-0"/>
              </a:rPr>
              <a:t>i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 r</a:t>
            </a:r>
            <a:r>
              <a:rPr sz="1200" b="1" spc="10" dirty="0">
                <a:latin typeface="FZLTZHB--B51-0"/>
                <a:cs typeface="FZLTZHB--B51-0"/>
              </a:rPr>
              <a:t>a</a:t>
            </a:r>
            <a:r>
              <a:rPr sz="1200" b="1" spc="-135" dirty="0">
                <a:latin typeface="FZLTZHB--B51-0"/>
                <a:cs typeface="FZLTZHB--B51-0"/>
              </a:rPr>
              <a:t>d</a:t>
            </a:r>
            <a:r>
              <a:rPr sz="1200" b="1" spc="-50" dirty="0">
                <a:latin typeface="FZLTZHB--B51-0"/>
                <a:cs typeface="FZLTZHB--B51-0"/>
              </a:rPr>
              <a:t>ar</a:t>
            </a:r>
            <a:r>
              <a:rPr sz="1200" b="1" spc="-60" dirty="0">
                <a:latin typeface="FZLTZHB--B51-0"/>
                <a:cs typeface="FZLTZHB--B51-0"/>
              </a:rPr>
              <a:t>_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155" dirty="0">
                <a:latin typeface="FZLTZHB--B51-0"/>
                <a:cs typeface="FZLTZHB--B51-0"/>
              </a:rPr>
              <a:t>a</a:t>
            </a:r>
            <a:r>
              <a:rPr sz="1200" b="1" spc="25" dirty="0">
                <a:latin typeface="FZLTZHB--B51-0"/>
                <a:cs typeface="FZLTZHB--B51-0"/>
              </a:rPr>
              <a:t>be</a:t>
            </a:r>
            <a:r>
              <a:rPr sz="1200" b="1" spc="15" dirty="0">
                <a:latin typeface="FZLTZHB--B51-0"/>
                <a:cs typeface="FZLTZHB--B51-0"/>
              </a:rPr>
              <a:t>l</a:t>
            </a:r>
            <a:r>
              <a:rPr sz="1200" b="1" spc="-70" dirty="0">
                <a:latin typeface="FZLTZHB--B51-0"/>
                <a:cs typeface="FZLTZHB--B51-0"/>
              </a:rPr>
              <a:t>s</a:t>
            </a:r>
            <a:r>
              <a:rPr sz="1200" b="1" spc="195" dirty="0">
                <a:latin typeface="FZLTZHB--B51-0"/>
                <a:cs typeface="FZLTZHB--B51-0"/>
              </a:rPr>
              <a:t>,f</a:t>
            </a:r>
            <a:r>
              <a:rPr sz="1200" b="1" spc="254" dirty="0">
                <a:latin typeface="FZLTZHB--B51-0"/>
                <a:cs typeface="FZLTZHB--B51-0"/>
              </a:rPr>
              <a:t>r</a:t>
            </a:r>
            <a:r>
              <a:rPr sz="1200" b="1" spc="-120" dirty="0">
                <a:latin typeface="FZLTZHB--B51-0"/>
                <a:cs typeface="FZLTZHB--B51-0"/>
              </a:rPr>
              <a:t>ac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35" dirty="0">
                <a:latin typeface="FZLTZHB--B51-0"/>
                <a:cs typeface="FZLTZHB--B51-0"/>
              </a:rPr>
              <a:t>1</a:t>
            </a:r>
            <a:r>
              <a:rPr sz="1200" b="1" spc="105" dirty="0">
                <a:latin typeface="FZLTZHB--B51-0"/>
                <a:cs typeface="FZLTZHB--B51-0"/>
              </a:rPr>
              <a:t>.2)</a:t>
            </a:r>
            <a:r>
              <a:rPr sz="1200" b="1" spc="60" dirty="0">
                <a:latin typeface="FZLTZHB--B51-0"/>
                <a:cs typeface="FZLTZHB--B51-0"/>
              </a:rPr>
              <a:t> </a:t>
            </a: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dirty="0">
                <a:latin typeface="Heiti SC"/>
                <a:cs typeface="Heiti SC"/>
              </a:rPr>
              <a:t>略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1753" y="1419605"/>
            <a:ext cx="3397757" cy="2729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59" y="1688754"/>
            <a:ext cx="5747385" cy="183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185" dirty="0">
                <a:latin typeface="Heiti SC"/>
                <a:cs typeface="Heiti SC"/>
              </a:rPr>
              <a:t>略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  <a:p>
            <a:pPr marL="12700" marR="5080">
              <a:lnSpc>
                <a:spcPct val="150000"/>
              </a:lnSpc>
            </a:pPr>
            <a:r>
              <a:rPr sz="1200" b="1" spc="114" dirty="0">
                <a:latin typeface="FZLTZHB--B51-0"/>
                <a:cs typeface="FZLTZHB--B51-0"/>
              </a:rPr>
              <a:t>plt.figtext</a:t>
            </a:r>
            <a:r>
              <a:rPr sz="1200" b="1" spc="10" dirty="0">
                <a:latin typeface="FZLTZHB--B51-0"/>
                <a:cs typeface="FZLTZHB--B51-0"/>
              </a:rPr>
              <a:t>(</a:t>
            </a:r>
            <a:r>
              <a:rPr sz="1200" b="1" spc="25" dirty="0">
                <a:latin typeface="FZLTZHB--B51-0"/>
                <a:cs typeface="FZLTZHB--B51-0"/>
              </a:rPr>
              <a:t>0</a:t>
            </a:r>
            <a:r>
              <a:rPr sz="1200" b="1" spc="40" dirty="0">
                <a:latin typeface="FZLTZHB--B51-0"/>
                <a:cs typeface="FZLTZHB--B51-0"/>
              </a:rPr>
              <a:t>.</a:t>
            </a:r>
            <a:r>
              <a:rPr sz="1200" b="1" spc="85" dirty="0">
                <a:latin typeface="FZLTZHB--B51-0"/>
                <a:cs typeface="FZLTZHB--B51-0"/>
              </a:rPr>
              <a:t>5</a:t>
            </a:r>
            <a:r>
              <a:rPr sz="1200" b="1" spc="70" dirty="0">
                <a:latin typeface="FZLTZHB--B51-0"/>
                <a:cs typeface="FZLTZHB--B51-0"/>
              </a:rPr>
              <a:t>2,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30" dirty="0">
                <a:latin typeface="FZLTZHB--B51-0"/>
                <a:cs typeface="FZLTZHB--B51-0"/>
              </a:rPr>
              <a:t> </a:t>
            </a:r>
            <a:r>
              <a:rPr sz="1200" b="1" spc="20" dirty="0">
                <a:latin typeface="FZLTZHB--B51-0"/>
                <a:cs typeface="FZLTZHB--B51-0"/>
              </a:rPr>
              <a:t>0.95,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dirty="0">
                <a:solidFill>
                  <a:srgbClr val="00A609"/>
                </a:solidFill>
                <a:latin typeface="Heiti SC"/>
                <a:cs typeface="Heiti SC"/>
              </a:rPr>
              <a:t>霍兰德人格分析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-140" dirty="0">
                <a:latin typeface="FZLTZHB--B51-0"/>
                <a:cs typeface="FZLTZHB--B51-0"/>
              </a:rPr>
              <a:t>ha=</a:t>
            </a:r>
            <a:r>
              <a:rPr sz="1200" b="1" spc="75" dirty="0">
                <a:solidFill>
                  <a:srgbClr val="00A609"/>
                </a:solidFill>
                <a:latin typeface="FZLTZHB--B51-0"/>
                <a:cs typeface="FZLTZHB--B51-0"/>
              </a:rPr>
              <a:t>'center'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25" dirty="0">
                <a:latin typeface="FZLTZHB--B51-0"/>
                <a:cs typeface="FZLTZHB--B51-0"/>
              </a:rPr>
              <a:t> </a:t>
            </a:r>
            <a:r>
              <a:rPr sz="1200" b="1" spc="-15" dirty="0">
                <a:latin typeface="FZLTZHB--B51-0"/>
                <a:cs typeface="FZLTZHB--B51-0"/>
              </a:rPr>
              <a:t>size=20)</a:t>
            </a:r>
            <a:r>
              <a:rPr sz="1200" b="1" spc="-10" dirty="0">
                <a:latin typeface="FZLTZHB--B51-0"/>
                <a:cs typeface="FZLTZHB--B51-0"/>
              </a:rPr>
              <a:t> </a:t>
            </a:r>
            <a:r>
              <a:rPr sz="1200" b="1" spc="20" dirty="0">
                <a:latin typeface="FZLTZHB--B51-0"/>
                <a:cs typeface="FZLTZHB--B51-0"/>
              </a:rPr>
              <a:t>le</a:t>
            </a:r>
            <a:r>
              <a:rPr sz="1200" b="1" spc="30" dirty="0">
                <a:latin typeface="FZLTZHB--B51-0"/>
                <a:cs typeface="FZLTZHB--B51-0"/>
              </a:rPr>
              <a:t>g</a:t>
            </a:r>
            <a:r>
              <a:rPr sz="1200" b="1" spc="-145" dirty="0">
                <a:latin typeface="FZLTZHB--B51-0"/>
                <a:cs typeface="FZLTZHB--B51-0"/>
              </a:rPr>
              <a:t>e</a:t>
            </a:r>
            <a:r>
              <a:rPr sz="1200" b="1" spc="-140" dirty="0">
                <a:latin typeface="FZLTZHB--B51-0"/>
                <a:cs typeface="FZLTZHB--B51-0"/>
              </a:rPr>
              <a:t>nd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5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335" dirty="0">
                <a:latin typeface="FZLTZHB--B51-0"/>
                <a:cs typeface="FZLTZHB--B51-0"/>
              </a:rPr>
              <a:t>.</a:t>
            </a:r>
            <a:r>
              <a:rPr sz="1200" b="1" spc="265" dirty="0">
                <a:latin typeface="FZLTZHB--B51-0"/>
                <a:cs typeface="FZLTZHB--B51-0"/>
              </a:rPr>
              <a:t>l</a:t>
            </a:r>
            <a:r>
              <a:rPr sz="1200" b="1" spc="-140" dirty="0">
                <a:latin typeface="FZLTZHB--B51-0"/>
                <a:cs typeface="FZLTZHB--B51-0"/>
              </a:rPr>
              <a:t>eg</a:t>
            </a:r>
            <a:r>
              <a:rPr sz="1200" b="1" spc="-135" dirty="0">
                <a:latin typeface="FZLTZHB--B51-0"/>
                <a:cs typeface="FZLTZHB--B51-0"/>
              </a:rPr>
              <a:t>e</a:t>
            </a:r>
            <a:r>
              <a:rPr sz="1200" b="1" spc="-145" dirty="0">
                <a:latin typeface="FZLTZHB--B51-0"/>
                <a:cs typeface="FZLTZHB--B51-0"/>
              </a:rPr>
              <a:t>n</a:t>
            </a:r>
            <a:r>
              <a:rPr sz="1200" b="1" spc="-140" dirty="0">
                <a:latin typeface="FZLTZHB--B51-0"/>
                <a:cs typeface="FZLTZHB--B51-0"/>
              </a:rPr>
              <a:t>d</a:t>
            </a:r>
            <a:r>
              <a:rPr sz="1200" b="1" spc="185" dirty="0">
                <a:latin typeface="FZLTZHB--B51-0"/>
                <a:cs typeface="FZLTZHB--B51-0"/>
              </a:rPr>
              <a:t>(</a:t>
            </a:r>
            <a:r>
              <a:rPr sz="1200" b="1" spc="-135" dirty="0">
                <a:latin typeface="FZLTZHB--B51-0"/>
                <a:cs typeface="FZLTZHB--B51-0"/>
              </a:rPr>
              <a:t>d</a:t>
            </a:r>
            <a:r>
              <a:rPr sz="1200" b="1" spc="45" dirty="0">
                <a:latin typeface="FZLTZHB--B51-0"/>
                <a:cs typeface="FZLTZHB--B51-0"/>
              </a:rPr>
              <a:t>a</a:t>
            </a:r>
            <a:r>
              <a:rPr sz="1200" b="1" spc="30" dirty="0">
                <a:latin typeface="FZLTZHB--B51-0"/>
                <a:cs typeface="FZLTZHB--B51-0"/>
              </a:rPr>
              <a:t>t</a:t>
            </a:r>
            <a:r>
              <a:rPr sz="1200" b="1" spc="15" dirty="0">
                <a:latin typeface="FZLTZHB--B51-0"/>
                <a:cs typeface="FZLTZHB--B51-0"/>
              </a:rPr>
              <a:t>a_</a:t>
            </a:r>
            <a:r>
              <a:rPr sz="1200" b="1" spc="10" dirty="0">
                <a:latin typeface="FZLTZHB--B51-0"/>
                <a:cs typeface="FZLTZHB--B51-0"/>
              </a:rPr>
              <a:t>l</a:t>
            </a:r>
            <a:r>
              <a:rPr sz="1200" b="1" spc="-130" dirty="0">
                <a:latin typeface="FZLTZHB--B51-0"/>
                <a:cs typeface="FZLTZHB--B51-0"/>
              </a:rPr>
              <a:t>a</a:t>
            </a:r>
            <a:r>
              <a:rPr sz="1200" b="1" spc="25" dirty="0">
                <a:latin typeface="FZLTZHB--B51-0"/>
                <a:cs typeface="FZLTZHB--B51-0"/>
              </a:rPr>
              <a:t>be</a:t>
            </a:r>
            <a:r>
              <a:rPr sz="1200" b="1" spc="15" dirty="0">
                <a:latin typeface="FZLTZHB--B51-0"/>
                <a:cs typeface="FZLTZHB--B51-0"/>
              </a:rPr>
              <a:t>l</a:t>
            </a:r>
            <a:r>
              <a:rPr sz="1200" b="1" spc="-75" dirty="0">
                <a:latin typeface="FZLTZHB--B51-0"/>
                <a:cs typeface="FZLTZHB--B51-0"/>
              </a:rPr>
              <a:t>s</a:t>
            </a:r>
            <a:r>
              <a:rPr sz="1200" b="1" spc="270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155" dirty="0">
                <a:latin typeface="FZLTZHB--B51-0"/>
                <a:cs typeface="FZLTZHB--B51-0"/>
              </a:rPr>
              <a:t>o</a:t>
            </a:r>
            <a:r>
              <a:rPr sz="1200" b="1" spc="-95" dirty="0">
                <a:latin typeface="FZLTZHB--B51-0"/>
                <a:cs typeface="FZLTZHB--B51-0"/>
              </a:rPr>
              <a:t>c</a:t>
            </a:r>
            <a:r>
              <a:rPr sz="1200" b="1" spc="-35" dirty="0">
                <a:latin typeface="FZLTZHB--B51-0"/>
                <a:cs typeface="FZLTZHB--B51-0"/>
              </a:rPr>
              <a:t>=(0</a:t>
            </a:r>
            <a:r>
              <a:rPr sz="1200" b="1" spc="35" dirty="0">
                <a:latin typeface="FZLTZHB--B51-0"/>
                <a:cs typeface="FZLTZHB--B51-0"/>
              </a:rPr>
              <a:t>.</a:t>
            </a:r>
            <a:r>
              <a:rPr sz="1200" b="1" spc="80" dirty="0">
                <a:latin typeface="FZLTZHB--B51-0"/>
                <a:cs typeface="FZLTZHB--B51-0"/>
              </a:rPr>
              <a:t>9</a:t>
            </a:r>
            <a:r>
              <a:rPr sz="1200" b="1" spc="60" dirty="0">
                <a:latin typeface="FZLTZHB--B51-0"/>
                <a:cs typeface="FZLTZHB--B51-0"/>
              </a:rPr>
              <a:t>4,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-145" dirty="0">
                <a:latin typeface="FZLTZHB--B51-0"/>
                <a:cs typeface="FZLTZHB--B51-0"/>
              </a:rPr>
              <a:t>0</a:t>
            </a:r>
            <a:r>
              <a:rPr sz="1200" b="1" spc="-15" dirty="0">
                <a:latin typeface="FZLTZHB--B51-0"/>
                <a:cs typeface="FZLTZHB--B51-0"/>
              </a:rPr>
              <a:t>.80</a:t>
            </a:r>
            <a:r>
              <a:rPr sz="1200" b="1" spc="225" dirty="0">
                <a:latin typeface="FZLTZHB--B51-0"/>
                <a:cs typeface="FZLTZHB--B51-0"/>
              </a:rPr>
              <a:t>),</a:t>
            </a:r>
            <a:r>
              <a:rPr sz="1200" b="1" dirty="0">
                <a:latin typeface="FZLTZHB--B51-0"/>
                <a:cs typeface="FZLTZHB--B51-0"/>
              </a:rPr>
              <a:t>  </a:t>
            </a:r>
            <a:r>
              <a:rPr sz="1200" b="1" spc="60" dirty="0">
                <a:latin typeface="FZLTZHB--B51-0"/>
                <a:cs typeface="FZLTZHB--B51-0"/>
              </a:rPr>
              <a:t>l</a:t>
            </a:r>
            <a:r>
              <a:rPr sz="1200" b="1" spc="155" dirty="0">
                <a:latin typeface="FZLTZHB--B51-0"/>
                <a:cs typeface="FZLTZHB--B51-0"/>
              </a:rPr>
              <a:t>a</a:t>
            </a:r>
            <a:r>
              <a:rPr sz="1200" b="1" spc="-140" dirty="0">
                <a:latin typeface="FZLTZHB--B51-0"/>
                <a:cs typeface="FZLTZHB--B51-0"/>
              </a:rPr>
              <a:t>b</a:t>
            </a:r>
            <a:r>
              <a:rPr sz="1200" b="1" spc="40" dirty="0">
                <a:latin typeface="FZLTZHB--B51-0"/>
                <a:cs typeface="FZLTZHB--B51-0"/>
              </a:rPr>
              <a:t>el</a:t>
            </a:r>
            <a:r>
              <a:rPr sz="1200" b="1" spc="55" dirty="0">
                <a:latin typeface="FZLTZHB--B51-0"/>
                <a:cs typeface="FZLTZHB--B51-0"/>
              </a:rPr>
              <a:t>s</a:t>
            </a:r>
            <a:r>
              <a:rPr sz="1200" b="1" spc="-140" dirty="0">
                <a:latin typeface="FZLTZHB--B51-0"/>
                <a:cs typeface="FZLTZHB--B51-0"/>
              </a:rPr>
              <a:t>p</a:t>
            </a:r>
            <a:r>
              <a:rPr sz="1200" b="1" spc="-135" dirty="0">
                <a:latin typeface="FZLTZHB--B51-0"/>
                <a:cs typeface="FZLTZHB--B51-0"/>
              </a:rPr>
              <a:t>a</a:t>
            </a:r>
            <a:r>
              <a:rPr sz="1200" b="1" spc="25" dirty="0">
                <a:latin typeface="FZLTZHB--B51-0"/>
                <a:cs typeface="FZLTZHB--B51-0"/>
              </a:rPr>
              <a:t>ci</a:t>
            </a:r>
            <a:r>
              <a:rPr sz="1200" b="1" spc="45" dirty="0">
                <a:latin typeface="FZLTZHB--B51-0"/>
                <a:cs typeface="FZLTZHB--B51-0"/>
              </a:rPr>
              <a:t>n</a:t>
            </a:r>
            <a:r>
              <a:rPr sz="1200" b="1" spc="-135" dirty="0">
                <a:latin typeface="FZLTZHB--B51-0"/>
                <a:cs typeface="FZLTZHB--B51-0"/>
              </a:rPr>
              <a:t>g</a:t>
            </a:r>
            <a:r>
              <a:rPr sz="1200" b="1" spc="-15" dirty="0">
                <a:latin typeface="FZLTZHB--B51-0"/>
                <a:cs typeface="FZLTZHB--B51-0"/>
              </a:rPr>
              <a:t>=0</a:t>
            </a:r>
            <a:r>
              <a:rPr sz="1200" b="1" spc="-5" dirty="0">
                <a:latin typeface="FZLTZHB--B51-0"/>
                <a:cs typeface="FZLTZHB--B51-0"/>
              </a:rPr>
              <a:t>.</a:t>
            </a:r>
            <a:r>
              <a:rPr sz="1200" b="1" spc="105" dirty="0">
                <a:latin typeface="FZLTZHB--B51-0"/>
                <a:cs typeface="FZLTZHB--B51-0"/>
              </a:rPr>
              <a:t>1)</a:t>
            </a:r>
            <a:r>
              <a:rPr sz="1200" b="1" spc="65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65" dirty="0">
                <a:latin typeface="FZLTZHB--B51-0"/>
                <a:cs typeface="FZLTZHB--B51-0"/>
              </a:rPr>
              <a:t>.</a:t>
            </a:r>
            <a:r>
              <a:rPr sz="1200" b="1" spc="120" dirty="0">
                <a:latin typeface="FZLTZHB--B51-0"/>
                <a:cs typeface="FZLTZHB--B51-0"/>
              </a:rPr>
              <a:t>s</a:t>
            </a:r>
            <a:r>
              <a:rPr sz="1200" b="1" spc="-25" dirty="0">
                <a:latin typeface="FZLTZHB--B51-0"/>
                <a:cs typeface="FZLTZHB--B51-0"/>
              </a:rPr>
              <a:t>etp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20" dirty="0">
                <a:latin typeface="FZLTZHB--B51-0"/>
                <a:cs typeface="FZLTZHB--B51-0"/>
              </a:rPr>
              <a:t>le</a:t>
            </a:r>
            <a:r>
              <a:rPr sz="1200" b="1" spc="30" dirty="0">
                <a:latin typeface="FZLTZHB--B51-0"/>
                <a:cs typeface="FZLTZHB--B51-0"/>
              </a:rPr>
              <a:t>g</a:t>
            </a:r>
            <a:r>
              <a:rPr sz="1200" b="1" spc="-145" dirty="0">
                <a:latin typeface="FZLTZHB--B51-0"/>
                <a:cs typeface="FZLTZHB--B51-0"/>
              </a:rPr>
              <a:t>e</a:t>
            </a:r>
            <a:r>
              <a:rPr sz="1200" b="1" spc="-140" dirty="0">
                <a:latin typeface="FZLTZHB--B51-0"/>
                <a:cs typeface="FZLTZHB--B51-0"/>
              </a:rPr>
              <a:t>n</a:t>
            </a:r>
            <a:r>
              <a:rPr sz="1200" b="1" spc="-10" dirty="0">
                <a:latin typeface="FZLTZHB--B51-0"/>
                <a:cs typeface="FZLTZHB--B51-0"/>
              </a:rPr>
              <a:t>d.</a:t>
            </a:r>
            <a:r>
              <a:rPr sz="1200" b="1" spc="-5" dirty="0">
                <a:latin typeface="FZLTZHB--B51-0"/>
                <a:cs typeface="FZLTZHB--B51-0"/>
              </a:rPr>
              <a:t>g</a:t>
            </a:r>
            <a:r>
              <a:rPr sz="1200" b="1" spc="-135" dirty="0">
                <a:latin typeface="FZLTZHB--B51-0"/>
                <a:cs typeface="FZLTZHB--B51-0"/>
              </a:rPr>
              <a:t>e</a:t>
            </a:r>
            <a:r>
              <a:rPr sz="1200" b="1" spc="90" dirty="0">
                <a:latin typeface="FZLTZHB--B51-0"/>
                <a:cs typeface="FZLTZHB--B51-0"/>
              </a:rPr>
              <a:t>t_</a:t>
            </a:r>
            <a:r>
              <a:rPr sz="1200" b="1" spc="70" dirty="0">
                <a:latin typeface="FZLTZHB--B51-0"/>
                <a:cs typeface="FZLTZHB--B51-0"/>
              </a:rPr>
              <a:t>t</a:t>
            </a:r>
            <a:r>
              <a:rPr sz="1200" b="1" spc="-120" dirty="0">
                <a:latin typeface="FZLTZHB--B51-0"/>
                <a:cs typeface="FZLTZHB--B51-0"/>
              </a:rPr>
              <a:t>e</a:t>
            </a:r>
            <a:r>
              <a:rPr sz="1200" b="1" spc="-110" dirty="0">
                <a:latin typeface="FZLTZHB--B51-0"/>
                <a:cs typeface="FZLTZHB--B51-0"/>
              </a:rPr>
              <a:t>x</a:t>
            </a:r>
            <a:r>
              <a:rPr sz="1200" b="1" spc="65" dirty="0">
                <a:latin typeface="FZLTZHB--B51-0"/>
                <a:cs typeface="FZLTZHB--B51-0"/>
              </a:rPr>
              <a:t>ts</a:t>
            </a:r>
            <a:r>
              <a:rPr sz="1200" b="1" spc="229" dirty="0">
                <a:latin typeface="FZLTZHB--B51-0"/>
                <a:cs typeface="FZLTZHB--B51-0"/>
              </a:rPr>
              <a:t>()</a:t>
            </a:r>
            <a:r>
              <a:rPr sz="1200" b="1" spc="185" dirty="0">
                <a:latin typeface="FZLTZHB--B51-0"/>
                <a:cs typeface="FZLTZHB--B51-0"/>
              </a:rPr>
              <a:t>,</a:t>
            </a:r>
            <a:r>
              <a:rPr sz="1200" b="1" dirty="0">
                <a:latin typeface="FZLTZHB--B51-0"/>
                <a:cs typeface="FZLTZHB--B51-0"/>
              </a:rPr>
              <a:t> </a:t>
            </a:r>
            <a:r>
              <a:rPr sz="1200" b="1" spc="-5" dirty="0">
                <a:latin typeface="FZLTZHB--B51-0"/>
                <a:cs typeface="FZLTZHB--B51-0"/>
              </a:rPr>
              <a:t> </a:t>
            </a:r>
            <a:r>
              <a:rPr sz="1200" b="1" spc="40" dirty="0">
                <a:latin typeface="FZLTZHB--B51-0"/>
                <a:cs typeface="FZLTZHB--B51-0"/>
              </a:rPr>
              <a:t>f</a:t>
            </a:r>
            <a:r>
              <a:rPr sz="1200" b="1" spc="65" dirty="0">
                <a:latin typeface="FZLTZHB--B51-0"/>
                <a:cs typeface="FZLTZHB--B51-0"/>
              </a:rPr>
              <a:t>o</a:t>
            </a:r>
            <a:r>
              <a:rPr sz="1200" b="1" spc="45" dirty="0">
                <a:latin typeface="FZLTZHB--B51-0"/>
                <a:cs typeface="FZLTZHB--B51-0"/>
              </a:rPr>
              <a:t>n</a:t>
            </a:r>
            <a:r>
              <a:rPr sz="1200" b="1" spc="20" dirty="0">
                <a:latin typeface="FZLTZHB--B51-0"/>
                <a:cs typeface="FZLTZHB--B51-0"/>
              </a:rPr>
              <a:t>t</a:t>
            </a:r>
            <a:r>
              <a:rPr sz="1200" b="1" spc="-75" dirty="0">
                <a:latin typeface="FZLTZHB--B51-0"/>
                <a:cs typeface="FZLTZHB--B51-0"/>
              </a:rPr>
              <a:t>s</a:t>
            </a:r>
            <a:r>
              <a:rPr sz="1200" b="1" spc="55" dirty="0">
                <a:latin typeface="FZLTZHB--B51-0"/>
                <a:cs typeface="FZLTZHB--B51-0"/>
              </a:rPr>
              <a:t>iz</a:t>
            </a:r>
            <a:r>
              <a:rPr sz="1200" b="1" spc="80" dirty="0">
                <a:latin typeface="FZLTZHB--B51-0"/>
                <a:cs typeface="FZLTZHB--B51-0"/>
              </a:rPr>
              <a:t>e</a:t>
            </a:r>
            <a:r>
              <a:rPr sz="1200" b="1" spc="-145" dirty="0">
                <a:latin typeface="FZLTZHB--B51-0"/>
                <a:cs typeface="FZLTZHB--B51-0"/>
              </a:rPr>
              <a:t>=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60" dirty="0">
                <a:solidFill>
                  <a:srgbClr val="00A609"/>
                </a:solidFill>
                <a:latin typeface="FZLTZHB--B51-0"/>
                <a:cs typeface="FZLTZHB--B51-0"/>
              </a:rPr>
              <a:t>l</a:t>
            </a:r>
            <a:r>
              <a:rPr sz="1200" b="1" spc="155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200" b="1" spc="-45" dirty="0">
                <a:solidFill>
                  <a:srgbClr val="00A609"/>
                </a:solidFill>
                <a:latin typeface="FZLTZHB--B51-0"/>
                <a:cs typeface="FZLTZHB--B51-0"/>
              </a:rPr>
              <a:t>rge</a:t>
            </a:r>
            <a:r>
              <a:rPr sz="1200" b="1" spc="40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endParaRPr sz="1200">
              <a:latin typeface="FZLTZHB--B51-0"/>
              <a:cs typeface="FZLTZHB--B51-0"/>
            </a:endParaRPr>
          </a:p>
          <a:p>
            <a:pPr marL="12700" marR="3034665">
              <a:lnSpc>
                <a:spcPct val="150000"/>
              </a:lnSpc>
            </a:pP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40" dirty="0">
                <a:latin typeface="FZLTZHB--B51-0"/>
                <a:cs typeface="FZLTZHB--B51-0"/>
              </a:rPr>
              <a:t>.</a:t>
            </a:r>
            <a:r>
              <a:rPr sz="1200" b="1" spc="80" dirty="0">
                <a:latin typeface="FZLTZHB--B51-0"/>
                <a:cs typeface="FZLTZHB--B51-0"/>
              </a:rPr>
              <a:t>g</a:t>
            </a:r>
            <a:r>
              <a:rPr sz="1200" b="1" spc="85" dirty="0">
                <a:latin typeface="FZLTZHB--B51-0"/>
                <a:cs typeface="FZLTZHB--B51-0"/>
              </a:rPr>
              <a:t>ri</a:t>
            </a:r>
            <a:r>
              <a:rPr sz="1200" b="1" spc="175" dirty="0">
                <a:latin typeface="FZLTZHB--B51-0"/>
                <a:cs typeface="FZLTZHB--B51-0"/>
              </a:rPr>
              <a:t>d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Tr</a:t>
            </a:r>
            <a:r>
              <a:rPr sz="1200" b="1" i="1" spc="-60" dirty="0">
                <a:solidFill>
                  <a:srgbClr val="FF7B00"/>
                </a:solidFill>
                <a:latin typeface="Menlo"/>
                <a:cs typeface="Menlo"/>
              </a:rPr>
              <a:t>u</a:t>
            </a:r>
            <a:r>
              <a:rPr sz="1200" b="1" i="1" spc="-65" dirty="0">
                <a:solidFill>
                  <a:srgbClr val="FF7B00"/>
                </a:solidFill>
                <a:latin typeface="Menlo"/>
                <a:cs typeface="Menlo"/>
              </a:rPr>
              <a:t>e</a:t>
            </a:r>
            <a:r>
              <a:rPr sz="1200" b="1" spc="155" dirty="0">
                <a:latin typeface="FZLTZHB--B51-0"/>
                <a:cs typeface="FZLTZHB--B51-0"/>
              </a:rPr>
              <a:t>)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65" dirty="0">
                <a:latin typeface="FZLTZHB--B51-0"/>
                <a:cs typeface="FZLTZHB--B51-0"/>
              </a:rPr>
              <a:t>.</a:t>
            </a:r>
            <a:r>
              <a:rPr sz="1200" b="1" spc="120" dirty="0">
                <a:latin typeface="FZLTZHB--B51-0"/>
                <a:cs typeface="FZLTZHB--B51-0"/>
              </a:rPr>
              <a:t>s</a:t>
            </a:r>
            <a:r>
              <a:rPr sz="1200" b="1" spc="-110" dirty="0">
                <a:latin typeface="FZLTZHB--B51-0"/>
                <a:cs typeface="FZLTZHB--B51-0"/>
              </a:rPr>
              <a:t>ave</a:t>
            </a:r>
            <a:r>
              <a:rPr sz="1200" b="1" spc="240" dirty="0">
                <a:latin typeface="FZLTZHB--B51-0"/>
                <a:cs typeface="FZLTZHB--B51-0"/>
              </a:rPr>
              <a:t>f</a:t>
            </a:r>
            <a:r>
              <a:rPr sz="1200" b="1" spc="100" dirty="0">
                <a:latin typeface="FZLTZHB--B51-0"/>
                <a:cs typeface="FZLTZHB--B51-0"/>
              </a:rPr>
              <a:t>ig</a:t>
            </a:r>
            <a:r>
              <a:rPr sz="1200" b="1" spc="190" dirty="0">
                <a:latin typeface="FZLTZHB--B51-0"/>
                <a:cs typeface="FZLTZHB--B51-0"/>
              </a:rPr>
              <a:t>(</a:t>
            </a:r>
            <a:r>
              <a:rPr sz="1200" b="1" spc="60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195" dirty="0">
                <a:solidFill>
                  <a:srgbClr val="00A609"/>
                </a:solidFill>
                <a:latin typeface="FZLTZHB--B51-0"/>
                <a:cs typeface="FZLTZHB--B51-0"/>
              </a:rPr>
              <a:t>h</a:t>
            </a:r>
            <a:r>
              <a:rPr sz="1200" b="1" spc="215" dirty="0">
                <a:solidFill>
                  <a:srgbClr val="00A609"/>
                </a:solidFill>
                <a:latin typeface="FZLTZHB--B51-0"/>
                <a:cs typeface="FZLTZHB--B51-0"/>
              </a:rPr>
              <a:t>ol</a:t>
            </a:r>
            <a:r>
              <a:rPr sz="1200" b="1" spc="125" dirty="0">
                <a:solidFill>
                  <a:srgbClr val="00A609"/>
                </a:solidFill>
                <a:latin typeface="FZLTZHB--B51-0"/>
                <a:cs typeface="FZLTZHB--B51-0"/>
              </a:rPr>
              <a:t>l</a:t>
            </a:r>
            <a:r>
              <a:rPr sz="1200" b="1" spc="-13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200" b="1" spc="-150" dirty="0">
                <a:solidFill>
                  <a:srgbClr val="00A609"/>
                </a:solidFill>
                <a:latin typeface="FZLTZHB--B51-0"/>
                <a:cs typeface="FZLTZHB--B51-0"/>
              </a:rPr>
              <a:t>nd_</a:t>
            </a:r>
            <a:r>
              <a:rPr sz="1200" b="1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200" b="1" spc="10" dirty="0">
                <a:solidFill>
                  <a:srgbClr val="00A609"/>
                </a:solidFill>
                <a:latin typeface="FZLTZHB--B51-0"/>
                <a:cs typeface="FZLTZHB--B51-0"/>
              </a:rPr>
              <a:t>a</a:t>
            </a:r>
            <a:r>
              <a:rPr sz="1200" b="1" spc="-50" dirty="0">
                <a:solidFill>
                  <a:srgbClr val="00A609"/>
                </a:solidFill>
                <a:latin typeface="FZLTZHB--B51-0"/>
                <a:cs typeface="FZLTZHB--B51-0"/>
              </a:rPr>
              <a:t>da</a:t>
            </a:r>
            <a:r>
              <a:rPr sz="1200" b="1" spc="-30" dirty="0">
                <a:solidFill>
                  <a:srgbClr val="00A609"/>
                </a:solidFill>
                <a:latin typeface="FZLTZHB--B51-0"/>
                <a:cs typeface="FZLTZHB--B51-0"/>
              </a:rPr>
              <a:t>r</a:t>
            </a:r>
            <a:r>
              <a:rPr sz="1200" b="1" spc="260" dirty="0">
                <a:solidFill>
                  <a:srgbClr val="00A609"/>
                </a:solidFill>
                <a:latin typeface="FZLTZHB--B51-0"/>
                <a:cs typeface="FZLTZHB--B51-0"/>
              </a:rPr>
              <a:t>.</a:t>
            </a:r>
            <a:r>
              <a:rPr sz="1200" b="1" spc="15" dirty="0">
                <a:solidFill>
                  <a:srgbClr val="00A609"/>
                </a:solidFill>
                <a:latin typeface="FZLTZHB--B51-0"/>
                <a:cs typeface="FZLTZHB--B51-0"/>
              </a:rPr>
              <a:t>jp</a:t>
            </a:r>
            <a:r>
              <a:rPr sz="1200" b="1" spc="25" dirty="0">
                <a:solidFill>
                  <a:srgbClr val="00A609"/>
                </a:solidFill>
                <a:latin typeface="FZLTZHB--B51-0"/>
                <a:cs typeface="FZLTZHB--B51-0"/>
              </a:rPr>
              <a:t>g</a:t>
            </a:r>
            <a:r>
              <a:rPr sz="1200" b="1" spc="395" dirty="0">
                <a:solidFill>
                  <a:srgbClr val="00A609"/>
                </a:solidFill>
                <a:latin typeface="FZLTZHB--B51-0"/>
                <a:cs typeface="FZLTZHB--B51-0"/>
              </a:rPr>
              <a:t>'</a:t>
            </a:r>
            <a:r>
              <a:rPr sz="1200" b="1" spc="185" dirty="0">
                <a:latin typeface="FZLTZHB--B51-0"/>
                <a:cs typeface="FZLTZHB--B51-0"/>
              </a:rPr>
              <a:t>)</a:t>
            </a:r>
            <a:r>
              <a:rPr sz="1200" b="1" spc="130" dirty="0">
                <a:latin typeface="FZLTZHB--B51-0"/>
                <a:cs typeface="FZLTZHB--B51-0"/>
              </a:rPr>
              <a:t> </a:t>
            </a:r>
            <a:r>
              <a:rPr sz="1200" b="1" spc="145" dirty="0">
                <a:latin typeface="FZLTZHB--B51-0"/>
                <a:cs typeface="FZLTZHB--B51-0"/>
              </a:rPr>
              <a:t>pl</a:t>
            </a:r>
            <a:r>
              <a:rPr sz="1200" b="1" spc="120" dirty="0">
                <a:latin typeface="FZLTZHB--B51-0"/>
                <a:cs typeface="FZLTZHB--B51-0"/>
              </a:rPr>
              <a:t>t</a:t>
            </a:r>
            <a:r>
              <a:rPr sz="1200" b="1" spc="65" dirty="0">
                <a:latin typeface="FZLTZHB--B51-0"/>
                <a:cs typeface="FZLTZHB--B51-0"/>
              </a:rPr>
              <a:t>.</a:t>
            </a:r>
            <a:r>
              <a:rPr sz="1200" b="1" spc="120" dirty="0">
                <a:latin typeface="FZLTZHB--B51-0"/>
                <a:cs typeface="FZLTZHB--B51-0"/>
              </a:rPr>
              <a:t>s</a:t>
            </a:r>
            <a:r>
              <a:rPr sz="1200" b="1" spc="-210" dirty="0">
                <a:latin typeface="FZLTZHB--B51-0"/>
                <a:cs typeface="FZLTZHB--B51-0"/>
              </a:rPr>
              <a:t>ho</a:t>
            </a:r>
            <a:r>
              <a:rPr sz="1200" b="1" spc="-280" dirty="0">
                <a:latin typeface="FZLTZHB--B51-0"/>
                <a:cs typeface="FZLTZHB--B51-0"/>
              </a:rPr>
              <a:t>w</a:t>
            </a:r>
            <a:r>
              <a:rPr sz="1200" b="1" spc="190" dirty="0">
                <a:latin typeface="FZLTZHB--B51-0"/>
                <a:cs typeface="FZLTZHB--B51-0"/>
              </a:rPr>
              <a:t>()</a:t>
            </a:r>
            <a:endParaRPr sz="1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霍兰德人格分析雷达</a:t>
            </a:r>
            <a:r>
              <a:rPr sz="4000" spc="-5" dirty="0">
                <a:latin typeface="Arial Unicode MS"/>
                <a:cs typeface="Arial Unicode MS"/>
              </a:rPr>
              <a:t>图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举</a:t>
            </a:r>
            <a:r>
              <a:rPr sz="4000" spc="-10" dirty="0">
                <a:latin typeface="Arial Unicode MS"/>
                <a:cs typeface="Arial Unicode MS"/>
              </a:rPr>
              <a:t>一</a:t>
            </a:r>
            <a:r>
              <a:rPr sz="4000" dirty="0">
                <a:latin typeface="Arial Unicode MS"/>
                <a:cs typeface="Arial Unicode MS"/>
              </a:rPr>
              <a:t>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86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7953" y="1603177"/>
            <a:ext cx="7569200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目标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沉浸</a:t>
            </a:r>
            <a:r>
              <a:rPr sz="2400" b="1" spc="105" dirty="0">
                <a:solidFill>
                  <a:srgbClr val="C0000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熟练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编程的目标感：寻找感兴趣的目标，寻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75" dirty="0">
                <a:latin typeface="Arial"/>
                <a:cs typeface="Arial"/>
              </a:rPr>
              <a:t>w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觅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42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j</a:t>
            </a:r>
            <a:r>
              <a:rPr sz="2400" b="1" spc="95" dirty="0">
                <a:latin typeface="Arial"/>
                <a:cs typeface="Arial"/>
              </a:rPr>
              <a:t>u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编程的沉浸感：寻找可实现的方法，思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25" dirty="0">
                <a:latin typeface="Arial"/>
                <a:cs typeface="Arial"/>
              </a:rPr>
              <a:t>z</a:t>
            </a:r>
            <a:r>
              <a:rPr sz="2400" b="1" spc="90" dirty="0">
                <a:latin typeface="Arial"/>
                <a:cs typeface="Arial"/>
              </a:rPr>
              <a:t>u</a:t>
            </a:r>
            <a:r>
              <a:rPr sz="2400" b="1" spc="95" dirty="0">
                <a:latin typeface="Arial"/>
                <a:cs typeface="Arial"/>
              </a:rPr>
              <a:t>o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考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编程的熟练度：练习、练习、再练习，熟练之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291" y="1654635"/>
            <a:ext cx="7941945" cy="270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三个步骤，请参考：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4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:/</a:t>
            </a:r>
            <a:r>
              <a:rPr sz="1800" b="1" spc="35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1800" b="1" spc="14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7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12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.i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35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7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14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7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Heiti SC"/>
                <a:cs typeface="Heiti SC"/>
              </a:rPr>
              <a:t>第一步：</a:t>
            </a:r>
            <a:r>
              <a:rPr sz="1800" b="1" dirty="0">
                <a:latin typeface="Heiti SC"/>
                <a:cs typeface="Heiti SC"/>
              </a:rPr>
              <a:t>学好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30" dirty="0">
                <a:latin typeface="Arial"/>
                <a:cs typeface="Arial"/>
              </a:rPr>
              <a:t>y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dirty="0">
                <a:latin typeface="Heiti SC"/>
                <a:cs typeface="Heiti SC"/>
              </a:rPr>
              <a:t>语法，即掌握非库功能，练好内功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Heiti SC"/>
                <a:cs typeface="Heiti SC"/>
              </a:rPr>
              <a:t>第二步：</a:t>
            </a:r>
            <a:r>
              <a:rPr sz="1800" b="1" dirty="0">
                <a:latin typeface="Heiti SC"/>
                <a:cs typeface="Heiti SC"/>
              </a:rPr>
              <a:t>学好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30" dirty="0">
                <a:latin typeface="Arial"/>
                <a:cs typeface="Arial"/>
              </a:rPr>
              <a:t>y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dirty="0">
                <a:latin typeface="Heiti SC"/>
                <a:cs typeface="Heiti SC"/>
              </a:rPr>
              <a:t>领域，数据分析、</a:t>
            </a:r>
            <a:r>
              <a:rPr sz="1800" b="1" spc="120" dirty="0">
                <a:latin typeface="Arial"/>
                <a:cs typeface="Arial"/>
              </a:rPr>
              <a:t>W</a:t>
            </a:r>
            <a:r>
              <a:rPr sz="1800" b="1" spc="105" dirty="0">
                <a:latin typeface="Arial"/>
                <a:cs typeface="Arial"/>
              </a:rPr>
              <a:t>e</a:t>
            </a:r>
            <a:r>
              <a:rPr sz="1800" b="1" spc="95" dirty="0">
                <a:latin typeface="Arial"/>
                <a:cs typeface="Arial"/>
              </a:rPr>
              <a:t>b</a:t>
            </a:r>
            <a:r>
              <a:rPr sz="1800" b="1" dirty="0">
                <a:latin typeface="Heiti SC"/>
                <a:cs typeface="Heiti SC"/>
              </a:rPr>
              <a:t>开发、人工智能，找准了深入学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Heiti SC"/>
                <a:cs typeface="Heiti SC"/>
              </a:rPr>
              <a:t>第三步：</a:t>
            </a:r>
            <a:r>
              <a:rPr sz="1800" b="1" dirty="0">
                <a:latin typeface="Heiti SC"/>
                <a:cs typeface="Heiti SC"/>
              </a:rPr>
              <a:t>学好计算机专业知识，构建</a:t>
            </a:r>
            <a:r>
              <a:rPr sz="1800" b="1" spc="900" dirty="0">
                <a:latin typeface="Arial"/>
                <a:cs typeface="Arial"/>
              </a:rPr>
              <a:t>“</a:t>
            </a:r>
            <a:r>
              <a:rPr sz="1800" b="1" dirty="0">
                <a:latin typeface="Heiti SC"/>
                <a:cs typeface="Heiti SC"/>
              </a:rPr>
              <a:t>系统</a:t>
            </a:r>
            <a:r>
              <a:rPr sz="1800" b="1" spc="900" dirty="0">
                <a:latin typeface="Arial"/>
                <a:cs typeface="Arial"/>
              </a:rPr>
              <a:t>”</a:t>
            </a:r>
            <a:r>
              <a:rPr sz="1800" b="1" dirty="0">
                <a:latin typeface="Heiti SC"/>
                <a:cs typeface="Heiti SC"/>
              </a:rPr>
              <a:t>是本领，需要专业计算机知识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599440">
              <a:lnSpc>
                <a:spcPct val="100000"/>
              </a:lnSpc>
            </a:pPr>
            <a:r>
              <a:rPr sz="1400" b="1" spc="-5" dirty="0">
                <a:latin typeface="Heiti SC"/>
                <a:cs typeface="Heiti SC"/>
              </a:rPr>
              <a:t>数据结构、算法、计算机网络、组</a:t>
            </a:r>
            <a:r>
              <a:rPr sz="1400" b="1" dirty="0">
                <a:latin typeface="Heiti SC"/>
                <a:cs typeface="Heiti SC"/>
              </a:rPr>
              <a:t>成</a:t>
            </a:r>
            <a:r>
              <a:rPr sz="1400" b="1" spc="-5" dirty="0">
                <a:latin typeface="Heiti SC"/>
                <a:cs typeface="Heiti SC"/>
              </a:rPr>
              <a:t>原理</a:t>
            </a:r>
            <a:r>
              <a:rPr sz="1400" b="1" dirty="0">
                <a:latin typeface="Heiti SC"/>
                <a:cs typeface="Heiti SC"/>
              </a:rPr>
              <a:t>、</a:t>
            </a:r>
            <a:r>
              <a:rPr sz="1400" b="1" spc="-5" dirty="0">
                <a:latin typeface="Heiti SC"/>
                <a:cs typeface="Heiti SC"/>
              </a:rPr>
              <a:t>操作</a:t>
            </a:r>
            <a:r>
              <a:rPr sz="1400" b="1" dirty="0">
                <a:latin typeface="Heiti SC"/>
                <a:cs typeface="Heiti SC"/>
              </a:rPr>
              <a:t>系</a:t>
            </a:r>
            <a:r>
              <a:rPr sz="1400" b="1" spc="-5" dirty="0">
                <a:latin typeface="Heiti SC"/>
                <a:cs typeface="Heiti SC"/>
              </a:rPr>
              <a:t>统、</a:t>
            </a:r>
            <a:r>
              <a:rPr sz="1400" b="1" dirty="0">
                <a:latin typeface="Heiti SC"/>
                <a:cs typeface="Heiti SC"/>
              </a:rPr>
              <a:t>网</a:t>
            </a:r>
            <a:r>
              <a:rPr sz="1400" b="1" spc="-5" dirty="0">
                <a:latin typeface="Heiti SC"/>
                <a:cs typeface="Heiti SC"/>
              </a:rPr>
              <a:t>络安</a:t>
            </a:r>
            <a:r>
              <a:rPr sz="1400" b="1" dirty="0">
                <a:latin typeface="Heiti SC"/>
                <a:cs typeface="Heiti SC"/>
              </a:rPr>
              <a:t>全</a:t>
            </a:r>
            <a:r>
              <a:rPr sz="1400" b="1" spc="-5" dirty="0">
                <a:latin typeface="Heiti SC"/>
                <a:cs typeface="Heiti SC"/>
              </a:rPr>
              <a:t>、体</a:t>
            </a:r>
            <a:r>
              <a:rPr sz="1400" b="1" dirty="0">
                <a:latin typeface="Heiti SC"/>
                <a:cs typeface="Heiti SC"/>
              </a:rPr>
              <a:t>系</a:t>
            </a:r>
            <a:r>
              <a:rPr sz="1400" b="1" spc="-5" dirty="0">
                <a:latin typeface="Heiti SC"/>
                <a:cs typeface="Heiti SC"/>
              </a:rPr>
              <a:t>结构</a:t>
            </a:r>
            <a:r>
              <a:rPr sz="1400" b="1" dirty="0">
                <a:latin typeface="Heiti SC"/>
                <a:cs typeface="Heiti SC"/>
              </a:rPr>
              <a:t>、</a:t>
            </a:r>
            <a:r>
              <a:rPr sz="1400" b="1" spc="-5" dirty="0">
                <a:latin typeface="Heiti SC"/>
                <a:cs typeface="Heiti SC"/>
              </a:rPr>
              <a:t>软件</a:t>
            </a:r>
            <a:r>
              <a:rPr sz="1400" b="1" dirty="0">
                <a:latin typeface="Heiti SC"/>
                <a:cs typeface="Heiti SC"/>
              </a:rPr>
              <a:t>工程</a:t>
            </a:r>
            <a:r>
              <a:rPr sz="1400" b="1" spc="-5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84000" y="794001"/>
            <a:ext cx="557530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如何进一步提高</a:t>
            </a:r>
            <a:r>
              <a:rPr sz="2800" b="1" spc="-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2800" b="1" spc="5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2800" b="1" spc="155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sz="2800" b="1" spc="13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2800" b="1" spc="10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编程能</a:t>
            </a:r>
            <a:r>
              <a:rPr sz="2800" b="1" spc="-10" dirty="0">
                <a:solidFill>
                  <a:srgbClr val="404040"/>
                </a:solidFill>
                <a:latin typeface="Heiti SC"/>
                <a:cs typeface="Heiti SC"/>
              </a:rPr>
              <a:t>力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？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1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3046" y="230271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本课概要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0975" y="1996584"/>
            <a:ext cx="572198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从</a:t>
            </a:r>
            <a:r>
              <a:rPr sz="4400" spc="114" dirty="0">
                <a:latin typeface="Microsoft Sans Serif"/>
                <a:cs typeface="Microsoft Sans Serif"/>
              </a:rPr>
              <a:t>W</a:t>
            </a:r>
            <a:r>
              <a:rPr sz="4400" spc="135" dirty="0">
                <a:latin typeface="Microsoft Sans Serif"/>
                <a:cs typeface="Microsoft Sans Serif"/>
              </a:rPr>
              <a:t>e</a:t>
            </a:r>
            <a:r>
              <a:rPr sz="4400" spc="355" dirty="0">
                <a:latin typeface="Microsoft Sans Serif"/>
                <a:cs typeface="Microsoft Sans Serif"/>
              </a:rPr>
              <a:t>b</a:t>
            </a:r>
            <a:r>
              <a:rPr sz="4400" spc="-5" dirty="0">
                <a:latin typeface="Arial Unicode MS"/>
                <a:cs typeface="Arial Unicode MS"/>
              </a:rPr>
              <a:t>解析到网络空间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0060" y="2032501"/>
            <a:ext cx="1188085" cy="1258570"/>
          </a:xfrm>
          <a:custGeom>
            <a:avLst/>
            <a:gdLst/>
            <a:ahLst/>
            <a:cxnLst/>
            <a:rect l="l" t="t" r="r" b="b"/>
            <a:pathLst>
              <a:path w="1188085" h="1258570">
                <a:moveTo>
                  <a:pt x="312077" y="896620"/>
                </a:moveTo>
                <a:lnTo>
                  <a:pt x="247722" y="919480"/>
                </a:lnTo>
                <a:lnTo>
                  <a:pt x="225880" y="925830"/>
                </a:lnTo>
                <a:lnTo>
                  <a:pt x="161500" y="948690"/>
                </a:lnTo>
                <a:lnTo>
                  <a:pt x="121191" y="966470"/>
                </a:lnTo>
                <a:lnTo>
                  <a:pt x="84518" y="988060"/>
                </a:lnTo>
                <a:lnTo>
                  <a:pt x="52805" y="1012190"/>
                </a:lnTo>
                <a:lnTo>
                  <a:pt x="27377" y="1043940"/>
                </a:lnTo>
                <a:lnTo>
                  <a:pt x="9559" y="1080770"/>
                </a:lnTo>
                <a:lnTo>
                  <a:pt x="676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30" y="1210310"/>
                </a:lnTo>
                <a:lnTo>
                  <a:pt x="26052" y="1234440"/>
                </a:lnTo>
                <a:lnTo>
                  <a:pt x="32432" y="1247140"/>
                </a:lnTo>
                <a:lnTo>
                  <a:pt x="39383" y="1258570"/>
                </a:lnTo>
                <a:lnTo>
                  <a:pt x="312077" y="1258570"/>
                </a:lnTo>
                <a:lnTo>
                  <a:pt x="312077" y="896620"/>
                </a:lnTo>
                <a:close/>
              </a:path>
              <a:path w="1188085" h="1258570">
                <a:moveTo>
                  <a:pt x="312077" y="580390"/>
                </a:moveTo>
                <a:lnTo>
                  <a:pt x="312077" y="624840"/>
                </a:lnTo>
                <a:lnTo>
                  <a:pt x="317081" y="628650"/>
                </a:lnTo>
                <a:lnTo>
                  <a:pt x="322085" y="629920"/>
                </a:lnTo>
                <a:lnTo>
                  <a:pt x="329655" y="638810"/>
                </a:lnTo>
                <a:lnTo>
                  <a:pt x="334496" y="648970"/>
                </a:lnTo>
                <a:lnTo>
                  <a:pt x="339712" y="659130"/>
                </a:lnTo>
                <a:lnTo>
                  <a:pt x="345433" y="669290"/>
                </a:lnTo>
                <a:lnTo>
                  <a:pt x="351786" y="680720"/>
                </a:lnTo>
                <a:lnTo>
                  <a:pt x="358903" y="693420"/>
                </a:lnTo>
                <a:lnTo>
                  <a:pt x="366911" y="706120"/>
                </a:lnTo>
                <a:lnTo>
                  <a:pt x="372399" y="716280"/>
                </a:lnTo>
                <a:lnTo>
                  <a:pt x="378409" y="726440"/>
                </a:lnTo>
                <a:lnTo>
                  <a:pt x="384874" y="737870"/>
                </a:lnTo>
                <a:lnTo>
                  <a:pt x="391729" y="748030"/>
                </a:lnTo>
                <a:lnTo>
                  <a:pt x="398908" y="759460"/>
                </a:lnTo>
                <a:lnTo>
                  <a:pt x="406346" y="769620"/>
                </a:lnTo>
                <a:lnTo>
                  <a:pt x="413978" y="781050"/>
                </a:lnTo>
                <a:lnTo>
                  <a:pt x="421737" y="792480"/>
                </a:lnTo>
                <a:lnTo>
                  <a:pt x="418552" y="803910"/>
                </a:lnTo>
                <a:lnTo>
                  <a:pt x="414379" y="815340"/>
                </a:lnTo>
                <a:lnTo>
                  <a:pt x="386207" y="855980"/>
                </a:lnTo>
                <a:lnTo>
                  <a:pt x="350791" y="881380"/>
                </a:lnTo>
                <a:lnTo>
                  <a:pt x="335839" y="887730"/>
                </a:lnTo>
                <a:lnTo>
                  <a:pt x="328333" y="891540"/>
                </a:lnTo>
                <a:lnTo>
                  <a:pt x="320827" y="894080"/>
                </a:lnTo>
                <a:lnTo>
                  <a:pt x="312077" y="896620"/>
                </a:lnTo>
                <a:lnTo>
                  <a:pt x="312077" y="1258570"/>
                </a:lnTo>
                <a:lnTo>
                  <a:pt x="593522" y="1258570"/>
                </a:lnTo>
                <a:lnTo>
                  <a:pt x="593522" y="1214120"/>
                </a:lnTo>
                <a:lnTo>
                  <a:pt x="584771" y="1212850"/>
                </a:lnTo>
                <a:lnTo>
                  <a:pt x="578510" y="1205230"/>
                </a:lnTo>
                <a:lnTo>
                  <a:pt x="578510" y="1186180"/>
                </a:lnTo>
                <a:lnTo>
                  <a:pt x="584771" y="1178560"/>
                </a:lnTo>
                <a:lnTo>
                  <a:pt x="593522" y="1178560"/>
                </a:lnTo>
                <a:lnTo>
                  <a:pt x="593522" y="1165860"/>
                </a:lnTo>
                <a:lnTo>
                  <a:pt x="584771" y="1164590"/>
                </a:lnTo>
                <a:lnTo>
                  <a:pt x="578510" y="1156970"/>
                </a:lnTo>
                <a:lnTo>
                  <a:pt x="578510" y="1137920"/>
                </a:lnTo>
                <a:lnTo>
                  <a:pt x="584771" y="1129030"/>
                </a:lnTo>
                <a:lnTo>
                  <a:pt x="593522" y="1129030"/>
                </a:lnTo>
                <a:lnTo>
                  <a:pt x="593522" y="1109980"/>
                </a:lnTo>
                <a:lnTo>
                  <a:pt x="555282" y="1096010"/>
                </a:lnTo>
                <a:lnTo>
                  <a:pt x="519962" y="1078230"/>
                </a:lnTo>
                <a:lnTo>
                  <a:pt x="486769" y="1056640"/>
                </a:lnTo>
                <a:lnTo>
                  <a:pt x="444443" y="1018540"/>
                </a:lnTo>
                <a:lnTo>
                  <a:pt x="413117" y="982980"/>
                </a:lnTo>
                <a:lnTo>
                  <a:pt x="391991" y="953770"/>
                </a:lnTo>
                <a:lnTo>
                  <a:pt x="381267" y="938530"/>
                </a:lnTo>
                <a:lnTo>
                  <a:pt x="370397" y="922020"/>
                </a:lnTo>
                <a:lnTo>
                  <a:pt x="381987" y="916940"/>
                </a:lnTo>
                <a:lnTo>
                  <a:pt x="392871" y="910590"/>
                </a:lnTo>
                <a:lnTo>
                  <a:pt x="421938" y="885190"/>
                </a:lnTo>
                <a:lnTo>
                  <a:pt x="447001" y="855980"/>
                </a:lnTo>
                <a:lnTo>
                  <a:pt x="462355" y="834390"/>
                </a:lnTo>
                <a:lnTo>
                  <a:pt x="469822" y="824230"/>
                </a:lnTo>
                <a:lnTo>
                  <a:pt x="592997" y="824230"/>
                </a:lnTo>
                <a:lnTo>
                  <a:pt x="592369" y="769620"/>
                </a:lnTo>
                <a:lnTo>
                  <a:pt x="551964" y="769620"/>
                </a:lnTo>
                <a:lnTo>
                  <a:pt x="538790" y="767080"/>
                </a:lnTo>
                <a:lnTo>
                  <a:pt x="501585" y="745490"/>
                </a:lnTo>
                <a:lnTo>
                  <a:pt x="476074" y="703580"/>
                </a:lnTo>
                <a:lnTo>
                  <a:pt x="474296" y="690880"/>
                </a:lnTo>
                <a:lnTo>
                  <a:pt x="474446" y="678180"/>
                </a:lnTo>
                <a:lnTo>
                  <a:pt x="504397" y="643890"/>
                </a:lnTo>
                <a:lnTo>
                  <a:pt x="545491" y="628650"/>
                </a:lnTo>
                <a:lnTo>
                  <a:pt x="593522" y="623570"/>
                </a:lnTo>
                <a:lnTo>
                  <a:pt x="593522" y="622300"/>
                </a:lnTo>
                <a:lnTo>
                  <a:pt x="427971" y="622300"/>
                </a:lnTo>
                <a:lnTo>
                  <a:pt x="418971" y="619760"/>
                </a:lnTo>
                <a:lnTo>
                  <a:pt x="410753" y="614680"/>
                </a:lnTo>
                <a:lnTo>
                  <a:pt x="403290" y="607060"/>
                </a:lnTo>
                <a:lnTo>
                  <a:pt x="396553" y="596900"/>
                </a:lnTo>
                <a:lnTo>
                  <a:pt x="332350" y="596900"/>
                </a:lnTo>
                <a:lnTo>
                  <a:pt x="321650" y="589280"/>
                </a:lnTo>
                <a:lnTo>
                  <a:pt x="312077" y="580390"/>
                </a:lnTo>
                <a:close/>
              </a:path>
              <a:path w="1188085" h="1258570">
                <a:moveTo>
                  <a:pt x="774124" y="815340"/>
                </a:moveTo>
                <a:lnTo>
                  <a:pt x="733245" y="815340"/>
                </a:lnTo>
                <a:lnTo>
                  <a:pt x="738023" y="828040"/>
                </a:lnTo>
                <a:lnTo>
                  <a:pt x="756130" y="864870"/>
                </a:lnTo>
                <a:lnTo>
                  <a:pt x="780232" y="895350"/>
                </a:lnTo>
                <a:lnTo>
                  <a:pt x="822439" y="923290"/>
                </a:lnTo>
                <a:lnTo>
                  <a:pt x="810807" y="937260"/>
                </a:lnTo>
                <a:lnTo>
                  <a:pt x="799515" y="951230"/>
                </a:lnTo>
                <a:lnTo>
                  <a:pt x="788510" y="965200"/>
                </a:lnTo>
                <a:lnTo>
                  <a:pt x="777738" y="976630"/>
                </a:lnTo>
                <a:lnTo>
                  <a:pt x="725513" y="1031240"/>
                </a:lnTo>
                <a:lnTo>
                  <a:pt x="693557" y="1056640"/>
                </a:lnTo>
                <a:lnTo>
                  <a:pt x="659372" y="1079500"/>
                </a:lnTo>
                <a:lnTo>
                  <a:pt x="621514" y="1098550"/>
                </a:lnTo>
                <a:lnTo>
                  <a:pt x="593522" y="1109980"/>
                </a:lnTo>
                <a:lnTo>
                  <a:pt x="593522" y="1129030"/>
                </a:lnTo>
                <a:lnTo>
                  <a:pt x="604787" y="1129030"/>
                </a:lnTo>
                <a:lnTo>
                  <a:pt x="612280" y="1136650"/>
                </a:lnTo>
                <a:lnTo>
                  <a:pt x="612280" y="1156970"/>
                </a:lnTo>
                <a:lnTo>
                  <a:pt x="604787" y="1165860"/>
                </a:lnTo>
                <a:lnTo>
                  <a:pt x="593522" y="1165860"/>
                </a:lnTo>
                <a:lnTo>
                  <a:pt x="593522" y="1178560"/>
                </a:lnTo>
                <a:lnTo>
                  <a:pt x="604787" y="1178560"/>
                </a:lnTo>
                <a:lnTo>
                  <a:pt x="612280" y="1184910"/>
                </a:lnTo>
                <a:lnTo>
                  <a:pt x="612280" y="1205230"/>
                </a:lnTo>
                <a:lnTo>
                  <a:pt x="604787" y="1214120"/>
                </a:lnTo>
                <a:lnTo>
                  <a:pt x="593522" y="1214120"/>
                </a:lnTo>
                <a:lnTo>
                  <a:pt x="593522" y="1258570"/>
                </a:lnTo>
                <a:lnTo>
                  <a:pt x="876224" y="1258570"/>
                </a:lnTo>
                <a:lnTo>
                  <a:pt x="875987" y="897890"/>
                </a:lnTo>
                <a:lnTo>
                  <a:pt x="866950" y="894080"/>
                </a:lnTo>
                <a:lnTo>
                  <a:pt x="855848" y="890270"/>
                </a:lnTo>
                <a:lnTo>
                  <a:pt x="840682" y="882650"/>
                </a:lnTo>
                <a:lnTo>
                  <a:pt x="827185" y="876300"/>
                </a:lnTo>
                <a:lnTo>
                  <a:pt x="815201" y="867410"/>
                </a:lnTo>
                <a:lnTo>
                  <a:pt x="804658" y="859790"/>
                </a:lnTo>
                <a:lnTo>
                  <a:pt x="795484" y="849630"/>
                </a:lnTo>
                <a:lnTo>
                  <a:pt x="787606" y="839470"/>
                </a:lnTo>
                <a:lnTo>
                  <a:pt x="780952" y="829310"/>
                </a:lnTo>
                <a:lnTo>
                  <a:pt x="775451" y="819150"/>
                </a:lnTo>
                <a:lnTo>
                  <a:pt x="774124" y="815340"/>
                </a:lnTo>
                <a:close/>
              </a:path>
              <a:path w="1188085" h="1258570">
                <a:moveTo>
                  <a:pt x="876224" y="897890"/>
                </a:moveTo>
                <a:lnTo>
                  <a:pt x="876224" y="1258570"/>
                </a:lnTo>
                <a:lnTo>
                  <a:pt x="1153745" y="1248410"/>
                </a:lnTo>
                <a:lnTo>
                  <a:pt x="1171285" y="1211580"/>
                </a:lnTo>
                <a:lnTo>
                  <a:pt x="1185281" y="1164590"/>
                </a:lnTo>
                <a:lnTo>
                  <a:pt x="1187691" y="1140460"/>
                </a:lnTo>
                <a:lnTo>
                  <a:pt x="1187100" y="1116330"/>
                </a:lnTo>
                <a:lnTo>
                  <a:pt x="1178363" y="1074420"/>
                </a:lnTo>
                <a:lnTo>
                  <a:pt x="1160661" y="1038860"/>
                </a:lnTo>
                <a:lnTo>
                  <a:pt x="1135323" y="1009650"/>
                </a:lnTo>
                <a:lnTo>
                  <a:pt x="1103676" y="985520"/>
                </a:lnTo>
                <a:lnTo>
                  <a:pt x="1067050" y="966470"/>
                </a:lnTo>
                <a:lnTo>
                  <a:pt x="1026772" y="948690"/>
                </a:lnTo>
                <a:lnTo>
                  <a:pt x="984171" y="933450"/>
                </a:lnTo>
                <a:lnTo>
                  <a:pt x="962415" y="927100"/>
                </a:lnTo>
                <a:lnTo>
                  <a:pt x="940576" y="919480"/>
                </a:lnTo>
                <a:lnTo>
                  <a:pt x="918820" y="913130"/>
                </a:lnTo>
                <a:lnTo>
                  <a:pt x="876224" y="897890"/>
                </a:lnTo>
                <a:close/>
              </a:path>
              <a:path w="1188085" h="1258570">
                <a:moveTo>
                  <a:pt x="592997" y="824230"/>
                </a:moveTo>
                <a:lnTo>
                  <a:pt x="469822" y="824230"/>
                </a:lnTo>
                <a:lnTo>
                  <a:pt x="506806" y="847090"/>
                </a:lnTo>
                <a:lnTo>
                  <a:pt x="519072" y="852170"/>
                </a:lnTo>
                <a:lnTo>
                  <a:pt x="542999" y="862330"/>
                </a:lnTo>
                <a:lnTo>
                  <a:pt x="554486" y="866140"/>
                </a:lnTo>
                <a:lnTo>
                  <a:pt x="565542" y="868680"/>
                </a:lnTo>
                <a:lnTo>
                  <a:pt x="576081" y="869950"/>
                </a:lnTo>
                <a:lnTo>
                  <a:pt x="593522" y="869950"/>
                </a:lnTo>
                <a:lnTo>
                  <a:pt x="592997" y="824230"/>
                </a:lnTo>
                <a:close/>
              </a:path>
              <a:path w="1188085" h="1258570">
                <a:moveTo>
                  <a:pt x="594779" y="750570"/>
                </a:moveTo>
                <a:lnTo>
                  <a:pt x="593522" y="750570"/>
                </a:lnTo>
                <a:lnTo>
                  <a:pt x="593522" y="869950"/>
                </a:lnTo>
                <a:lnTo>
                  <a:pt x="614177" y="869950"/>
                </a:lnTo>
                <a:lnTo>
                  <a:pt x="635924" y="864870"/>
                </a:lnTo>
                <a:lnTo>
                  <a:pt x="695968" y="839470"/>
                </a:lnTo>
                <a:lnTo>
                  <a:pt x="733245" y="815340"/>
                </a:lnTo>
                <a:lnTo>
                  <a:pt x="774124" y="815340"/>
                </a:lnTo>
                <a:lnTo>
                  <a:pt x="771029" y="806450"/>
                </a:lnTo>
                <a:lnTo>
                  <a:pt x="767615" y="795020"/>
                </a:lnTo>
                <a:lnTo>
                  <a:pt x="765136" y="782320"/>
                </a:lnTo>
                <a:lnTo>
                  <a:pt x="773596" y="773430"/>
                </a:lnTo>
                <a:lnTo>
                  <a:pt x="777125" y="769620"/>
                </a:lnTo>
                <a:lnTo>
                  <a:pt x="635812" y="769620"/>
                </a:lnTo>
                <a:lnTo>
                  <a:pt x="625098" y="767080"/>
                </a:lnTo>
                <a:lnTo>
                  <a:pt x="615153" y="759460"/>
                </a:lnTo>
                <a:lnTo>
                  <a:pt x="605280" y="753110"/>
                </a:lnTo>
                <a:lnTo>
                  <a:pt x="594779" y="750570"/>
                </a:lnTo>
                <a:close/>
              </a:path>
              <a:path w="1188085" h="1258570">
                <a:moveTo>
                  <a:pt x="592151" y="750570"/>
                </a:moveTo>
                <a:lnTo>
                  <a:pt x="582456" y="753110"/>
                </a:lnTo>
                <a:lnTo>
                  <a:pt x="573035" y="759460"/>
                </a:lnTo>
                <a:lnTo>
                  <a:pt x="563126" y="765810"/>
                </a:lnTo>
                <a:lnTo>
                  <a:pt x="551964" y="769620"/>
                </a:lnTo>
                <a:lnTo>
                  <a:pt x="592369" y="769620"/>
                </a:lnTo>
                <a:lnTo>
                  <a:pt x="592151" y="750570"/>
                </a:lnTo>
                <a:close/>
              </a:path>
              <a:path w="1188085" h="1258570">
                <a:moveTo>
                  <a:pt x="641140" y="579120"/>
                </a:moveTo>
                <a:lnTo>
                  <a:pt x="610400" y="579120"/>
                </a:lnTo>
                <a:lnTo>
                  <a:pt x="593522" y="581660"/>
                </a:lnTo>
                <a:lnTo>
                  <a:pt x="606978" y="624840"/>
                </a:lnTo>
                <a:lnTo>
                  <a:pt x="622932" y="626110"/>
                </a:lnTo>
                <a:lnTo>
                  <a:pt x="638334" y="628650"/>
                </a:lnTo>
                <a:lnTo>
                  <a:pt x="678549" y="643890"/>
                </a:lnTo>
                <a:lnTo>
                  <a:pt x="708213" y="683260"/>
                </a:lnTo>
                <a:lnTo>
                  <a:pt x="709569" y="697230"/>
                </a:lnTo>
                <a:lnTo>
                  <a:pt x="707716" y="707390"/>
                </a:lnTo>
                <a:lnTo>
                  <a:pt x="680583" y="748030"/>
                </a:lnTo>
                <a:lnTo>
                  <a:pt x="635812" y="769620"/>
                </a:lnTo>
                <a:lnTo>
                  <a:pt x="777125" y="769620"/>
                </a:lnTo>
                <a:lnTo>
                  <a:pt x="804780" y="734060"/>
                </a:lnTo>
                <a:lnTo>
                  <a:pt x="824263" y="699770"/>
                </a:lnTo>
                <a:lnTo>
                  <a:pt x="829801" y="688340"/>
                </a:lnTo>
                <a:lnTo>
                  <a:pt x="849437" y="655320"/>
                </a:lnTo>
                <a:lnTo>
                  <a:pt x="861212" y="632460"/>
                </a:lnTo>
                <a:lnTo>
                  <a:pt x="876224" y="624840"/>
                </a:lnTo>
                <a:lnTo>
                  <a:pt x="876099" y="622300"/>
                </a:lnTo>
                <a:lnTo>
                  <a:pt x="753505" y="622300"/>
                </a:lnTo>
                <a:lnTo>
                  <a:pt x="744500" y="621030"/>
                </a:lnTo>
                <a:lnTo>
                  <a:pt x="734873" y="615950"/>
                </a:lnTo>
                <a:lnTo>
                  <a:pt x="733628" y="613410"/>
                </a:lnTo>
                <a:lnTo>
                  <a:pt x="731126" y="612140"/>
                </a:lnTo>
                <a:lnTo>
                  <a:pt x="726792" y="609600"/>
                </a:lnTo>
                <a:lnTo>
                  <a:pt x="719140" y="603250"/>
                </a:lnTo>
                <a:lnTo>
                  <a:pt x="710656" y="598170"/>
                </a:lnTo>
                <a:lnTo>
                  <a:pt x="667989" y="582930"/>
                </a:lnTo>
                <a:lnTo>
                  <a:pt x="655041" y="580390"/>
                </a:lnTo>
                <a:lnTo>
                  <a:pt x="641140" y="579120"/>
                </a:lnTo>
                <a:close/>
              </a:path>
              <a:path w="1188085" h="1258570">
                <a:moveTo>
                  <a:pt x="311163" y="163830"/>
                </a:moveTo>
                <a:lnTo>
                  <a:pt x="306140" y="176530"/>
                </a:lnTo>
                <a:lnTo>
                  <a:pt x="301437" y="187960"/>
                </a:lnTo>
                <a:lnTo>
                  <a:pt x="297045" y="199390"/>
                </a:lnTo>
                <a:lnTo>
                  <a:pt x="292956" y="212090"/>
                </a:lnTo>
                <a:lnTo>
                  <a:pt x="289160" y="224790"/>
                </a:lnTo>
                <a:lnTo>
                  <a:pt x="285650" y="236220"/>
                </a:lnTo>
                <a:lnTo>
                  <a:pt x="276736" y="274320"/>
                </a:lnTo>
                <a:lnTo>
                  <a:pt x="270066" y="312420"/>
                </a:lnTo>
                <a:lnTo>
                  <a:pt x="265400" y="350520"/>
                </a:lnTo>
                <a:lnTo>
                  <a:pt x="263284" y="374650"/>
                </a:lnTo>
                <a:lnTo>
                  <a:pt x="260031" y="381000"/>
                </a:lnTo>
                <a:lnTo>
                  <a:pt x="245721" y="427990"/>
                </a:lnTo>
                <a:lnTo>
                  <a:pt x="241528" y="471170"/>
                </a:lnTo>
                <a:lnTo>
                  <a:pt x="241844" y="481330"/>
                </a:lnTo>
                <a:lnTo>
                  <a:pt x="247186" y="519430"/>
                </a:lnTo>
                <a:lnTo>
                  <a:pt x="257773" y="556260"/>
                </a:lnTo>
                <a:lnTo>
                  <a:pt x="283235" y="600710"/>
                </a:lnTo>
                <a:lnTo>
                  <a:pt x="312077" y="624840"/>
                </a:lnTo>
                <a:lnTo>
                  <a:pt x="310946" y="579120"/>
                </a:lnTo>
                <a:lnTo>
                  <a:pt x="304665" y="570230"/>
                </a:lnTo>
                <a:lnTo>
                  <a:pt x="298994" y="561340"/>
                </a:lnTo>
                <a:lnTo>
                  <a:pt x="282809" y="515620"/>
                </a:lnTo>
                <a:lnTo>
                  <a:pt x="277998" y="469900"/>
                </a:lnTo>
                <a:lnTo>
                  <a:pt x="277967" y="464820"/>
                </a:lnTo>
                <a:lnTo>
                  <a:pt x="278677" y="452120"/>
                </a:lnTo>
                <a:lnTo>
                  <a:pt x="285731" y="412750"/>
                </a:lnTo>
                <a:lnTo>
                  <a:pt x="304309" y="375920"/>
                </a:lnTo>
                <a:lnTo>
                  <a:pt x="312077" y="370840"/>
                </a:lnTo>
                <a:lnTo>
                  <a:pt x="311163" y="163830"/>
                </a:lnTo>
                <a:close/>
              </a:path>
              <a:path w="1188085" h="1258570">
                <a:moveTo>
                  <a:pt x="565698" y="577850"/>
                </a:moveTo>
                <a:lnTo>
                  <a:pt x="550393" y="577850"/>
                </a:lnTo>
                <a:lnTo>
                  <a:pt x="522754" y="580390"/>
                </a:lnTo>
                <a:lnTo>
                  <a:pt x="510371" y="584200"/>
                </a:lnTo>
                <a:lnTo>
                  <a:pt x="498913" y="586740"/>
                </a:lnTo>
                <a:lnTo>
                  <a:pt x="461861" y="605790"/>
                </a:lnTo>
                <a:lnTo>
                  <a:pt x="454673" y="610870"/>
                </a:lnTo>
                <a:lnTo>
                  <a:pt x="452171" y="612140"/>
                </a:lnTo>
                <a:lnTo>
                  <a:pt x="448424" y="615950"/>
                </a:lnTo>
                <a:lnTo>
                  <a:pt x="437779" y="621030"/>
                </a:lnTo>
                <a:lnTo>
                  <a:pt x="427971" y="622300"/>
                </a:lnTo>
                <a:lnTo>
                  <a:pt x="593522" y="622300"/>
                </a:lnTo>
                <a:lnTo>
                  <a:pt x="593522" y="581660"/>
                </a:lnTo>
                <a:lnTo>
                  <a:pt x="582024" y="580390"/>
                </a:lnTo>
                <a:lnTo>
                  <a:pt x="565698" y="577850"/>
                </a:lnTo>
                <a:close/>
              </a:path>
              <a:path w="1188085" h="1258570">
                <a:moveTo>
                  <a:pt x="652349" y="0"/>
                </a:moveTo>
                <a:lnTo>
                  <a:pt x="633423" y="0"/>
                </a:lnTo>
                <a:lnTo>
                  <a:pt x="613816" y="1270"/>
                </a:lnTo>
                <a:lnTo>
                  <a:pt x="593522" y="3810"/>
                </a:lnTo>
                <a:lnTo>
                  <a:pt x="593522" y="278130"/>
                </a:lnTo>
                <a:lnTo>
                  <a:pt x="613309" y="290830"/>
                </a:lnTo>
                <a:lnTo>
                  <a:pt x="633089" y="304800"/>
                </a:lnTo>
                <a:lnTo>
                  <a:pt x="643068" y="312420"/>
                </a:lnTo>
                <a:lnTo>
                  <a:pt x="663386" y="325120"/>
                </a:lnTo>
                <a:lnTo>
                  <a:pt x="673799" y="332740"/>
                </a:lnTo>
                <a:lnTo>
                  <a:pt x="684429" y="339090"/>
                </a:lnTo>
                <a:lnTo>
                  <a:pt x="695314" y="344170"/>
                </a:lnTo>
                <a:lnTo>
                  <a:pt x="706489" y="350520"/>
                </a:lnTo>
                <a:lnTo>
                  <a:pt x="742125" y="365760"/>
                </a:lnTo>
                <a:lnTo>
                  <a:pt x="781695" y="377190"/>
                </a:lnTo>
                <a:lnTo>
                  <a:pt x="826186" y="382270"/>
                </a:lnTo>
                <a:lnTo>
                  <a:pt x="825827" y="398780"/>
                </a:lnTo>
                <a:lnTo>
                  <a:pt x="822575" y="452120"/>
                </a:lnTo>
                <a:lnTo>
                  <a:pt x="815742" y="505460"/>
                </a:lnTo>
                <a:lnTo>
                  <a:pt x="804923" y="554990"/>
                </a:lnTo>
                <a:lnTo>
                  <a:pt x="789712" y="594360"/>
                </a:lnTo>
                <a:lnTo>
                  <a:pt x="761902" y="621030"/>
                </a:lnTo>
                <a:lnTo>
                  <a:pt x="753505" y="622300"/>
                </a:lnTo>
                <a:lnTo>
                  <a:pt x="876099" y="622300"/>
                </a:lnTo>
                <a:lnTo>
                  <a:pt x="874667" y="593090"/>
                </a:lnTo>
                <a:lnTo>
                  <a:pt x="854980" y="593090"/>
                </a:lnTo>
                <a:lnTo>
                  <a:pt x="844140" y="590550"/>
                </a:lnTo>
                <a:lnTo>
                  <a:pt x="841641" y="544830"/>
                </a:lnTo>
                <a:lnTo>
                  <a:pt x="840965" y="515620"/>
                </a:lnTo>
                <a:lnTo>
                  <a:pt x="841064" y="490220"/>
                </a:lnTo>
                <a:lnTo>
                  <a:pt x="843450" y="444500"/>
                </a:lnTo>
                <a:lnTo>
                  <a:pt x="850904" y="397510"/>
                </a:lnTo>
                <a:lnTo>
                  <a:pt x="876224" y="368300"/>
                </a:lnTo>
                <a:lnTo>
                  <a:pt x="876224" y="173990"/>
                </a:lnTo>
                <a:lnTo>
                  <a:pt x="858954" y="138430"/>
                </a:lnTo>
                <a:lnTo>
                  <a:pt x="828712" y="91440"/>
                </a:lnTo>
                <a:lnTo>
                  <a:pt x="793108" y="54610"/>
                </a:lnTo>
                <a:lnTo>
                  <a:pt x="751964" y="25400"/>
                </a:lnTo>
                <a:lnTo>
                  <a:pt x="705104" y="7620"/>
                </a:lnTo>
                <a:lnTo>
                  <a:pt x="670599" y="1270"/>
                </a:lnTo>
                <a:lnTo>
                  <a:pt x="652349" y="0"/>
                </a:lnTo>
                <a:close/>
              </a:path>
              <a:path w="1188085" h="1258570">
                <a:moveTo>
                  <a:pt x="876224" y="173990"/>
                </a:moveTo>
                <a:lnTo>
                  <a:pt x="882080" y="372110"/>
                </a:lnTo>
                <a:lnTo>
                  <a:pt x="888696" y="381000"/>
                </a:lnTo>
                <a:lnTo>
                  <a:pt x="895450" y="393700"/>
                </a:lnTo>
                <a:lnTo>
                  <a:pt x="907790" y="435610"/>
                </a:lnTo>
                <a:lnTo>
                  <a:pt x="910230" y="462280"/>
                </a:lnTo>
                <a:lnTo>
                  <a:pt x="910212" y="474980"/>
                </a:lnTo>
                <a:lnTo>
                  <a:pt x="905427" y="514350"/>
                </a:lnTo>
                <a:lnTo>
                  <a:pt x="888695" y="560070"/>
                </a:lnTo>
                <a:lnTo>
                  <a:pt x="876224" y="579120"/>
                </a:lnTo>
                <a:lnTo>
                  <a:pt x="883260" y="621030"/>
                </a:lnTo>
                <a:lnTo>
                  <a:pt x="910882" y="591820"/>
                </a:lnTo>
                <a:lnTo>
                  <a:pt x="931814" y="549910"/>
                </a:lnTo>
                <a:lnTo>
                  <a:pt x="943083" y="508000"/>
                </a:lnTo>
                <a:lnTo>
                  <a:pt x="945573" y="474980"/>
                </a:lnTo>
                <a:lnTo>
                  <a:pt x="945455" y="462280"/>
                </a:lnTo>
                <a:lnTo>
                  <a:pt x="940418" y="419100"/>
                </a:lnTo>
                <a:lnTo>
                  <a:pt x="924493" y="370840"/>
                </a:lnTo>
                <a:lnTo>
                  <a:pt x="922746" y="356870"/>
                </a:lnTo>
                <a:lnTo>
                  <a:pt x="920829" y="342900"/>
                </a:lnTo>
                <a:lnTo>
                  <a:pt x="918744" y="328930"/>
                </a:lnTo>
                <a:lnTo>
                  <a:pt x="916488" y="316230"/>
                </a:lnTo>
                <a:lnTo>
                  <a:pt x="914064" y="302260"/>
                </a:lnTo>
                <a:lnTo>
                  <a:pt x="911470" y="289560"/>
                </a:lnTo>
                <a:lnTo>
                  <a:pt x="908706" y="276860"/>
                </a:lnTo>
                <a:lnTo>
                  <a:pt x="905774" y="264160"/>
                </a:lnTo>
                <a:lnTo>
                  <a:pt x="902672" y="252730"/>
                </a:lnTo>
                <a:lnTo>
                  <a:pt x="899401" y="240030"/>
                </a:lnTo>
                <a:lnTo>
                  <a:pt x="884626" y="194310"/>
                </a:lnTo>
                <a:lnTo>
                  <a:pt x="880509" y="184150"/>
                </a:lnTo>
                <a:lnTo>
                  <a:pt x="876224" y="173990"/>
                </a:lnTo>
                <a:close/>
              </a:path>
              <a:path w="1188085" h="1258570">
                <a:moveTo>
                  <a:pt x="583893" y="5080"/>
                </a:moveTo>
                <a:lnTo>
                  <a:pt x="573115" y="7620"/>
                </a:lnTo>
                <a:lnTo>
                  <a:pt x="561153" y="10160"/>
                </a:lnTo>
                <a:lnTo>
                  <a:pt x="547561" y="12700"/>
                </a:lnTo>
                <a:lnTo>
                  <a:pt x="531890" y="16510"/>
                </a:lnTo>
                <a:lnTo>
                  <a:pt x="508442" y="21590"/>
                </a:lnTo>
                <a:lnTo>
                  <a:pt x="495538" y="24130"/>
                </a:lnTo>
                <a:lnTo>
                  <a:pt x="481276" y="27940"/>
                </a:lnTo>
                <a:lnTo>
                  <a:pt x="440244" y="35560"/>
                </a:lnTo>
                <a:lnTo>
                  <a:pt x="404456" y="52070"/>
                </a:lnTo>
                <a:lnTo>
                  <a:pt x="373540" y="74930"/>
                </a:lnTo>
                <a:lnTo>
                  <a:pt x="347123" y="104140"/>
                </a:lnTo>
                <a:lnTo>
                  <a:pt x="324831" y="137160"/>
                </a:lnTo>
                <a:lnTo>
                  <a:pt x="312077" y="162560"/>
                </a:lnTo>
                <a:lnTo>
                  <a:pt x="316854" y="370840"/>
                </a:lnTo>
                <a:lnTo>
                  <a:pt x="323945" y="374650"/>
                </a:lnTo>
                <a:lnTo>
                  <a:pt x="330682" y="382270"/>
                </a:lnTo>
                <a:lnTo>
                  <a:pt x="343661" y="426720"/>
                </a:lnTo>
                <a:lnTo>
                  <a:pt x="346451" y="464820"/>
                </a:lnTo>
                <a:lnTo>
                  <a:pt x="346541" y="482600"/>
                </a:lnTo>
                <a:lnTo>
                  <a:pt x="346415" y="487680"/>
                </a:lnTo>
                <a:lnTo>
                  <a:pt x="342708" y="537210"/>
                </a:lnTo>
                <a:lnTo>
                  <a:pt x="335606" y="581660"/>
                </a:lnTo>
                <a:lnTo>
                  <a:pt x="332350" y="596900"/>
                </a:lnTo>
                <a:lnTo>
                  <a:pt x="396553" y="596900"/>
                </a:lnTo>
                <a:lnTo>
                  <a:pt x="380435" y="553720"/>
                </a:lnTo>
                <a:lnTo>
                  <a:pt x="369883" y="497840"/>
                </a:lnTo>
                <a:lnTo>
                  <a:pt x="365576" y="457200"/>
                </a:lnTo>
                <a:lnTo>
                  <a:pt x="363199" y="416560"/>
                </a:lnTo>
                <a:lnTo>
                  <a:pt x="362648" y="394970"/>
                </a:lnTo>
                <a:lnTo>
                  <a:pt x="362773" y="360680"/>
                </a:lnTo>
                <a:lnTo>
                  <a:pt x="365467" y="318770"/>
                </a:lnTo>
                <a:lnTo>
                  <a:pt x="378202" y="270510"/>
                </a:lnTo>
                <a:lnTo>
                  <a:pt x="396811" y="234950"/>
                </a:lnTo>
                <a:lnTo>
                  <a:pt x="444956" y="217170"/>
                </a:lnTo>
                <a:lnTo>
                  <a:pt x="591372" y="217170"/>
                </a:lnTo>
                <a:lnTo>
                  <a:pt x="583893" y="5080"/>
                </a:lnTo>
                <a:close/>
              </a:path>
              <a:path w="1188085" h="1258570">
                <a:moveTo>
                  <a:pt x="874107" y="581660"/>
                </a:moveTo>
                <a:lnTo>
                  <a:pt x="865068" y="589280"/>
                </a:lnTo>
                <a:lnTo>
                  <a:pt x="854980" y="593090"/>
                </a:lnTo>
                <a:lnTo>
                  <a:pt x="874667" y="593090"/>
                </a:lnTo>
                <a:lnTo>
                  <a:pt x="874107" y="581660"/>
                </a:lnTo>
                <a:close/>
              </a:path>
              <a:path w="1188085" h="1258570">
                <a:moveTo>
                  <a:pt x="591372" y="217170"/>
                </a:moveTo>
                <a:lnTo>
                  <a:pt x="444956" y="217170"/>
                </a:lnTo>
                <a:lnTo>
                  <a:pt x="470570" y="219710"/>
                </a:lnTo>
                <a:lnTo>
                  <a:pt x="498476" y="227330"/>
                </a:lnTo>
                <a:lnTo>
                  <a:pt x="539362" y="243840"/>
                </a:lnTo>
                <a:lnTo>
                  <a:pt x="593522" y="278130"/>
                </a:lnTo>
                <a:lnTo>
                  <a:pt x="591372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1668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从</a:t>
            </a:r>
            <a:r>
              <a:rPr sz="3200" spc="80" dirty="0">
                <a:latin typeface="Microsoft Sans Serif"/>
                <a:cs typeface="Microsoft Sans Serif"/>
              </a:rPr>
              <a:t>W</a:t>
            </a:r>
            <a:r>
              <a:rPr sz="3200" spc="90" dirty="0">
                <a:latin typeface="Microsoft Sans Serif"/>
                <a:cs typeface="Microsoft Sans Serif"/>
              </a:rPr>
              <a:t>e</a:t>
            </a:r>
            <a:r>
              <a:rPr sz="3200" spc="254" dirty="0">
                <a:latin typeface="Microsoft Sans Serif"/>
                <a:cs typeface="Microsoft Sans Serif"/>
              </a:rPr>
              <a:t>b</a:t>
            </a:r>
            <a:r>
              <a:rPr sz="3200" spc="-5" dirty="0">
                <a:latin typeface="Arial Unicode MS"/>
                <a:cs typeface="Arial Unicode MS"/>
              </a:rPr>
              <a:t>解析到</a:t>
            </a:r>
            <a:r>
              <a:rPr sz="3200" dirty="0">
                <a:latin typeface="Arial Unicode MS"/>
                <a:cs typeface="Arial Unicode MS"/>
              </a:rPr>
              <a:t>网</a:t>
            </a:r>
            <a:r>
              <a:rPr sz="3200" spc="-5" dirty="0">
                <a:latin typeface="Arial Unicode MS"/>
                <a:cs typeface="Arial Unicode MS"/>
              </a:rPr>
              <a:t>络空间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04873" y="3431743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521101" y="1504781"/>
            <a:ext cx="3964940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库之网络爬虫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信息提取</a:t>
            </a:r>
            <a:endParaRPr sz="2400">
              <a:latin typeface="Heiti SC"/>
              <a:cs typeface="Heiti SC"/>
            </a:endParaRPr>
          </a:p>
          <a:p>
            <a:pPr marL="326390" indent="-313690">
              <a:lnSpc>
                <a:spcPct val="100000"/>
              </a:lnSpc>
              <a:spcBef>
                <a:spcPts val="2014"/>
              </a:spcBef>
              <a:buClr>
                <a:srgbClr val="007EDE"/>
              </a:buClr>
              <a:buChar char="-"/>
              <a:tabLst>
                <a:tab pos="327025" algn="l"/>
              </a:tabLst>
            </a:pP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网站开发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库之网络应用开发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5001" y="2302361"/>
            <a:ext cx="4793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8282" y="1529255"/>
            <a:ext cx="659892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365">
              <a:lnSpc>
                <a:spcPct val="100000"/>
              </a:lnSpc>
            </a:pP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2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最友好的网络爬虫功能库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提供了简单易用的类</a:t>
            </a:r>
            <a:r>
              <a:rPr sz="2400" b="1" spc="235" dirty="0">
                <a:latin typeface="Arial"/>
                <a:cs typeface="Arial"/>
              </a:rPr>
              <a:t>H</a:t>
            </a:r>
            <a:r>
              <a:rPr sz="2400" b="1" spc="7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TP</a:t>
            </a:r>
            <a:r>
              <a:rPr sz="2400" b="1" dirty="0">
                <a:latin typeface="Heiti SC"/>
                <a:cs typeface="Heiti SC"/>
              </a:rPr>
              <a:t>协议网络爬虫功能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支持连接池、</a:t>
            </a:r>
            <a:r>
              <a:rPr sz="2400" b="1" spc="-160" dirty="0">
                <a:latin typeface="Arial"/>
                <a:cs typeface="Arial"/>
              </a:rPr>
              <a:t>SS</a:t>
            </a:r>
            <a:r>
              <a:rPr sz="2400" b="1" spc="-155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55" dirty="0">
                <a:latin typeface="Arial"/>
                <a:cs typeface="Arial"/>
              </a:rPr>
              <a:t>ki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235" dirty="0">
                <a:latin typeface="Arial"/>
                <a:cs typeface="Arial"/>
              </a:rPr>
              <a:t>H</a:t>
            </a:r>
            <a:r>
              <a:rPr sz="2400" b="1" spc="75" dirty="0">
                <a:latin typeface="Arial"/>
                <a:cs typeface="Arial"/>
              </a:rPr>
              <a:t>T</a:t>
            </a:r>
            <a:r>
              <a:rPr sz="2400" b="1" spc="20" dirty="0">
                <a:latin typeface="Arial"/>
                <a:cs typeface="Arial"/>
              </a:rPr>
              <a:t>TP(S)</a:t>
            </a:r>
            <a:r>
              <a:rPr sz="2400" b="1" dirty="0">
                <a:latin typeface="Heiti SC"/>
                <a:cs typeface="Heiti SC"/>
              </a:rPr>
              <a:t>代理等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最主要的页面级网络爬虫功能库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46066" y="4489932"/>
            <a:ext cx="42545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yt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-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qu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es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s.o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rg/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0370" y="2081783"/>
            <a:ext cx="1796033" cy="2203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47" y="1529255"/>
            <a:ext cx="6579870" cy="266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>
              <a:lnSpc>
                <a:spcPct val="100000"/>
              </a:lnSpc>
            </a:pP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q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2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最友好的网络爬虫功能库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dirty="0">
                <a:latin typeface="FZLTZHB--B51-0"/>
                <a:cs typeface="FZLTZHB--B51-0"/>
              </a:rPr>
              <a:t>r</a:t>
            </a:r>
            <a:r>
              <a:rPr sz="1800" b="1" spc="-5" dirty="0">
                <a:latin typeface="FZLTZHB--B51-0"/>
                <a:cs typeface="FZLTZHB--B51-0"/>
              </a:rPr>
              <a:t>e</a:t>
            </a:r>
            <a:r>
              <a:rPr sz="1800" b="1" spc="-215" dirty="0">
                <a:latin typeface="FZLTZHB--B51-0"/>
                <a:cs typeface="FZLTZHB--B51-0"/>
              </a:rPr>
              <a:t>qu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30" dirty="0">
                <a:latin typeface="FZLTZHB--B51-0"/>
                <a:cs typeface="FZLTZHB--B51-0"/>
              </a:rPr>
              <a:t>sts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b="1" spc="215" dirty="0">
                <a:latin typeface="FZLTZHB--B51-0"/>
                <a:cs typeface="FZLTZHB--B51-0"/>
              </a:rPr>
              <a:t>r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dirty="0">
                <a:latin typeface="FZLTZHB--B51-0"/>
                <a:cs typeface="FZLTZHB--B51-0"/>
              </a:rPr>
              <a:t>r</a:t>
            </a:r>
            <a:r>
              <a:rPr sz="1800" b="1" spc="-5" dirty="0">
                <a:latin typeface="FZLTZHB--B51-0"/>
                <a:cs typeface="FZLTZHB--B51-0"/>
              </a:rPr>
              <a:t>e</a:t>
            </a:r>
            <a:r>
              <a:rPr sz="1800" b="1" spc="-215" dirty="0">
                <a:latin typeface="FZLTZHB--B51-0"/>
                <a:cs typeface="FZLTZHB--B51-0"/>
              </a:rPr>
              <a:t>qu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30" dirty="0">
                <a:latin typeface="FZLTZHB--B51-0"/>
                <a:cs typeface="FZLTZHB--B51-0"/>
              </a:rPr>
              <a:t>st</a:t>
            </a:r>
            <a:r>
              <a:rPr sz="1800" b="1" spc="25" dirty="0">
                <a:latin typeface="FZLTZHB--B51-0"/>
                <a:cs typeface="FZLTZHB--B51-0"/>
              </a:rPr>
              <a:t>s</a:t>
            </a:r>
            <a:r>
              <a:rPr sz="1800" b="1" spc="-10" dirty="0">
                <a:latin typeface="FZLTZHB--B51-0"/>
                <a:cs typeface="FZLTZHB--B51-0"/>
              </a:rPr>
              <a:t>.g</a:t>
            </a:r>
            <a:r>
              <a:rPr sz="1800" b="1" spc="-25" dirty="0">
                <a:latin typeface="FZLTZHB--B51-0"/>
                <a:cs typeface="FZLTZHB--B51-0"/>
              </a:rPr>
              <a:t>e</a:t>
            </a:r>
            <a:r>
              <a:rPr sz="1800" b="1" spc="310" dirty="0">
                <a:latin typeface="FZLTZHB--B51-0"/>
                <a:cs typeface="FZLTZHB--B51-0"/>
              </a:rPr>
              <a:t>t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ht</a:t>
            </a:r>
            <a:r>
              <a:rPr sz="18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25" dirty="0">
                <a:solidFill>
                  <a:srgbClr val="1DB41D"/>
                </a:solidFill>
                <a:latin typeface="FZLTZHB--B51-0"/>
                <a:cs typeface="FZLTZHB--B51-0"/>
              </a:rPr>
              <a:t>ps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spc="160" dirty="0">
                <a:solidFill>
                  <a:srgbClr val="1DB41D"/>
                </a:solidFill>
                <a:latin typeface="FZLTZHB--B51-0"/>
                <a:cs typeface="FZLTZHB--B51-0"/>
              </a:rPr>
              <a:t>//</a:t>
            </a:r>
            <a:r>
              <a:rPr sz="1800" b="1" spc="33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pi</a:t>
            </a:r>
            <a:r>
              <a:rPr sz="18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18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gi</a:t>
            </a:r>
            <a:r>
              <a:rPr sz="18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hu</a:t>
            </a:r>
            <a:r>
              <a:rPr sz="18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spc="10" dirty="0">
                <a:solidFill>
                  <a:srgbClr val="1DB41D"/>
                </a:solidFill>
                <a:latin typeface="FZLTZHB--B51-0"/>
                <a:cs typeface="FZLTZHB--B51-0"/>
              </a:rPr>
              <a:t>.c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800" b="1" spc="-200" dirty="0">
                <a:solidFill>
                  <a:srgbClr val="1DB41D"/>
                </a:solidFill>
                <a:latin typeface="FZLTZHB--B51-0"/>
                <a:cs typeface="FZLTZHB--B51-0"/>
              </a:rPr>
              <a:t>m/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u</a:t>
            </a:r>
            <a:r>
              <a:rPr sz="1800" b="1" spc="-40" dirty="0">
                <a:solidFill>
                  <a:srgbClr val="1DB41D"/>
                </a:solidFill>
                <a:latin typeface="FZLTZHB--B51-0"/>
                <a:cs typeface="FZLTZHB--B51-0"/>
              </a:rPr>
              <a:t>se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spc="425" dirty="0">
                <a:latin typeface="FZLTZHB--B51-0"/>
                <a:cs typeface="FZLTZHB--B51-0"/>
              </a:rPr>
              <a:t>\</a:t>
            </a:r>
            <a:endParaRPr sz="1800">
              <a:latin typeface="FZLTZHB--B51-0"/>
              <a:cs typeface="FZLTZHB--B51-0"/>
            </a:endParaRPr>
          </a:p>
          <a:p>
            <a:pPr marL="2146300">
              <a:lnSpc>
                <a:spcPct val="100000"/>
              </a:lnSpc>
              <a:spcBef>
                <a:spcPts val="865"/>
              </a:spcBef>
            </a:pPr>
            <a:r>
              <a:rPr sz="1800" b="1" spc="-210" dirty="0">
                <a:latin typeface="FZLTZHB--B51-0"/>
                <a:cs typeface="FZLTZHB--B51-0"/>
              </a:rPr>
              <a:t>a</a:t>
            </a:r>
            <a:r>
              <a:rPr sz="1800" b="1" spc="-35" dirty="0">
                <a:latin typeface="FZLTZHB--B51-0"/>
                <a:cs typeface="FZLTZHB--B51-0"/>
              </a:rPr>
              <a:t>ut</a:t>
            </a:r>
            <a:r>
              <a:rPr sz="1800" b="1" spc="-55" dirty="0">
                <a:latin typeface="FZLTZHB--B51-0"/>
                <a:cs typeface="FZLTZHB--B51-0"/>
              </a:rPr>
              <a:t>h</a:t>
            </a:r>
            <a:r>
              <a:rPr sz="1800" b="1" spc="30" dirty="0">
                <a:latin typeface="FZLTZHB--B51-0"/>
                <a:cs typeface="FZLTZHB--B51-0"/>
              </a:rPr>
              <a:t>=(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-175" dirty="0">
                <a:solidFill>
                  <a:srgbClr val="1DB41D"/>
                </a:solidFill>
                <a:latin typeface="FZLTZHB--B51-0"/>
                <a:cs typeface="FZLTZHB--B51-0"/>
              </a:rPr>
              <a:t>us</a:t>
            </a:r>
            <a:r>
              <a:rPr sz="18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r'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9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7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1800" b="1" spc="-140" dirty="0">
                <a:solidFill>
                  <a:srgbClr val="1DB41D"/>
                </a:solidFill>
                <a:latin typeface="FZLTZHB--B51-0"/>
                <a:cs typeface="FZLTZHB--B51-0"/>
              </a:rPr>
              <a:t>as</a:t>
            </a:r>
            <a:r>
              <a:rPr sz="1800" b="1" spc="-145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1800" b="1" spc="59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endParaRPr sz="1800">
              <a:latin typeface="FZLTZHB--B51-0"/>
              <a:cs typeface="FZLTZHB--B51-0"/>
            </a:endParaRPr>
          </a:p>
          <a:p>
            <a:pPr marL="12700" marR="3421379">
              <a:lnSpc>
                <a:spcPct val="140000"/>
              </a:lnSpc>
            </a:pPr>
            <a:r>
              <a:rPr sz="1800" b="1" spc="135" dirty="0">
                <a:latin typeface="FZLTZHB--B51-0"/>
                <a:cs typeface="FZLTZHB--B51-0"/>
              </a:rPr>
              <a:t>r.</a:t>
            </a:r>
            <a:r>
              <a:rPr sz="1800" b="1" spc="204" dirty="0">
                <a:latin typeface="FZLTZHB--B51-0"/>
                <a:cs typeface="FZLTZHB--B51-0"/>
              </a:rPr>
              <a:t>s</a:t>
            </a:r>
            <a:r>
              <a:rPr sz="1800" b="1" spc="155" dirty="0">
                <a:latin typeface="FZLTZHB--B51-0"/>
                <a:cs typeface="FZLTZHB--B51-0"/>
              </a:rPr>
              <a:t>ta</a:t>
            </a:r>
            <a:r>
              <a:rPr sz="1800" b="1" spc="100" dirty="0">
                <a:latin typeface="FZLTZHB--B51-0"/>
                <a:cs typeface="FZLTZHB--B51-0"/>
              </a:rPr>
              <a:t>t</a:t>
            </a:r>
            <a:r>
              <a:rPr sz="1800" b="1" spc="-190" dirty="0">
                <a:latin typeface="FZLTZHB--B51-0"/>
                <a:cs typeface="FZLTZHB--B51-0"/>
              </a:rPr>
              <a:t>us</a:t>
            </a:r>
            <a:r>
              <a:rPr sz="1800" b="1" spc="-215" dirty="0">
                <a:latin typeface="FZLTZHB--B51-0"/>
                <a:cs typeface="FZLTZHB--B51-0"/>
              </a:rPr>
              <a:t>_</a:t>
            </a:r>
            <a:r>
              <a:rPr sz="1800" b="1" spc="-185" dirty="0">
                <a:latin typeface="FZLTZHB--B51-0"/>
                <a:cs typeface="FZLTZHB--B51-0"/>
              </a:rPr>
              <a:t>co</a:t>
            </a:r>
            <a:r>
              <a:rPr sz="1800" b="1" spc="-200" dirty="0">
                <a:latin typeface="FZLTZHB--B51-0"/>
                <a:cs typeface="FZLTZHB--B51-0"/>
              </a:rPr>
              <a:t>d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spc="-90" dirty="0">
                <a:latin typeface="FZLTZHB--B51-0"/>
                <a:cs typeface="FZLTZHB--B51-0"/>
              </a:rPr>
              <a:t> </a:t>
            </a:r>
            <a:r>
              <a:rPr sz="1800" b="1" spc="100" dirty="0">
                <a:latin typeface="FZLTZHB--B51-0"/>
                <a:cs typeface="FZLTZHB--B51-0"/>
              </a:rPr>
              <a:t>r.</a:t>
            </a:r>
            <a:r>
              <a:rPr sz="1800" b="1" spc="170" dirty="0">
                <a:latin typeface="FZLTZHB--B51-0"/>
                <a:cs typeface="FZLTZHB--B51-0"/>
              </a:rPr>
              <a:t>h</a:t>
            </a:r>
            <a:r>
              <a:rPr sz="1800" b="1" spc="-204" dirty="0">
                <a:latin typeface="FZLTZHB--B51-0"/>
                <a:cs typeface="FZLTZHB--B51-0"/>
              </a:rPr>
              <a:t>ea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35" dirty="0">
                <a:latin typeface="FZLTZHB--B51-0"/>
                <a:cs typeface="FZLTZHB--B51-0"/>
              </a:rPr>
              <a:t>er</a:t>
            </a:r>
            <a:r>
              <a:rPr sz="1800" b="1" spc="-45" dirty="0">
                <a:latin typeface="FZLTZHB--B51-0"/>
                <a:cs typeface="FZLTZHB--B51-0"/>
              </a:rPr>
              <a:t>s</a:t>
            </a:r>
            <a:r>
              <a:rPr sz="1800" b="1" spc="355" dirty="0">
                <a:latin typeface="FZLTZHB--B51-0"/>
                <a:cs typeface="FZLTZHB--B51-0"/>
              </a:rPr>
              <a:t>[</a:t>
            </a:r>
            <a:r>
              <a:rPr sz="1800" b="1" spc="11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on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en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-</a:t>
            </a:r>
            <a:r>
              <a:rPr sz="1800" b="1" spc="8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800" b="1" spc="120" dirty="0">
                <a:solidFill>
                  <a:srgbClr val="1DB41D"/>
                </a:solidFill>
                <a:latin typeface="FZLTZHB--B51-0"/>
                <a:cs typeface="FZLTZHB--B51-0"/>
              </a:rPr>
              <a:t>y</a:t>
            </a:r>
            <a:r>
              <a:rPr sz="18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pe</a:t>
            </a:r>
            <a:r>
              <a:rPr sz="18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355" dirty="0">
                <a:latin typeface="FZLTZHB--B51-0"/>
                <a:cs typeface="FZLTZHB--B51-0"/>
              </a:rPr>
              <a:t>]</a:t>
            </a:r>
            <a:r>
              <a:rPr sz="1800" b="1" spc="280" dirty="0">
                <a:latin typeface="FZLTZHB--B51-0"/>
                <a:cs typeface="FZLTZHB--B51-0"/>
              </a:rPr>
              <a:t> </a:t>
            </a:r>
            <a:r>
              <a:rPr sz="1800" b="1" spc="105" dirty="0">
                <a:latin typeface="FZLTZHB--B51-0"/>
                <a:cs typeface="FZLTZHB--B51-0"/>
              </a:rPr>
              <a:t>r.</a:t>
            </a:r>
            <a:r>
              <a:rPr sz="1800" b="1" spc="170" dirty="0">
                <a:latin typeface="FZLTZHB--B51-0"/>
                <a:cs typeface="FZLTZHB--B51-0"/>
              </a:rPr>
              <a:t>e</a:t>
            </a:r>
            <a:r>
              <a:rPr sz="1800" b="1" spc="-190" dirty="0">
                <a:latin typeface="FZLTZHB--B51-0"/>
                <a:cs typeface="FZLTZHB--B51-0"/>
              </a:rPr>
              <a:t>nc</a:t>
            </a:r>
            <a:r>
              <a:rPr sz="1800" b="1" spc="-204" dirty="0">
                <a:latin typeface="FZLTZHB--B51-0"/>
                <a:cs typeface="FZLTZHB--B51-0"/>
              </a:rPr>
              <a:t>o</a:t>
            </a:r>
            <a:r>
              <a:rPr sz="1800" b="1" spc="25" dirty="0">
                <a:latin typeface="FZLTZHB--B51-0"/>
                <a:cs typeface="FZLTZHB--B51-0"/>
              </a:rPr>
              <a:t>din</a:t>
            </a:r>
            <a:r>
              <a:rPr sz="1800" b="1" spc="-210" dirty="0">
                <a:latin typeface="FZLTZHB--B51-0"/>
                <a:cs typeface="FZLTZHB--B51-0"/>
              </a:rPr>
              <a:t>g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047" y="4335965"/>
            <a:ext cx="7791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305" dirty="0">
                <a:latin typeface="FZLTZHB--B51-0"/>
                <a:cs typeface="FZLTZHB--B51-0"/>
              </a:rPr>
              <a:t>r.</a:t>
            </a:r>
            <a:r>
              <a:rPr sz="1800" b="1" spc="290" dirty="0">
                <a:latin typeface="FZLTZHB--B51-0"/>
                <a:cs typeface="FZLTZHB--B51-0"/>
              </a:rPr>
              <a:t>t</a:t>
            </a:r>
            <a:r>
              <a:rPr sz="1800" b="1" spc="-10" dirty="0">
                <a:latin typeface="FZLTZHB--B51-0"/>
                <a:cs typeface="FZLTZHB--B51-0"/>
              </a:rPr>
              <a:t>ext</a:t>
            </a:r>
            <a:endParaRPr sz="18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69538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3555">
              <a:lnSpc>
                <a:spcPct val="100000"/>
              </a:lnSpc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优秀的网络爬虫框架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提供了构建网络爬虫系统的框架功能，功能半成品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支持批量和定时网页爬取、提供数据处理流程等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最主要且最专业的网络爬虫框架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4327" y="1529255"/>
            <a:ext cx="53727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1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数据分析高层次应用库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1072" y="4022630"/>
            <a:ext cx="23202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cr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9922" y="2068067"/>
            <a:ext cx="4592573" cy="2830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080" y="1529255"/>
            <a:ext cx="72586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0">
              <a:lnSpc>
                <a:spcPct val="100000"/>
              </a:lnSpc>
            </a:pP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pi</a:t>
            </a:r>
            <a:r>
              <a:rPr sz="2400" b="1" spc="12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强大的</a:t>
            </a:r>
            <a:r>
              <a:rPr sz="2400" b="1" spc="165" dirty="0" err="1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 err="1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 err="1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页面爬取系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  <a:cs typeface="Heiti SC"/>
              </a:rPr>
              <a:t>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提供了完整的网页爬取系统构建功能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支持数据库后端、消息队列、优先级、分布式架构等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重要的网络爬虫类第三方库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7735" y="1377009"/>
            <a:ext cx="4185285" cy="270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007EDE"/>
                </a:solidFill>
                <a:latin typeface="Arial"/>
                <a:cs typeface="Arial"/>
              </a:rPr>
              <a:t>9</a:t>
            </a:r>
            <a:r>
              <a:rPr sz="2000" b="1" spc="3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000" b="1" spc="120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从数据处理到人工智能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7EDE"/>
                </a:solidFill>
                <a:latin typeface="Arial"/>
                <a:cs typeface="Arial"/>
              </a:rPr>
              <a:t>9.2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实例</a:t>
            </a:r>
            <a:r>
              <a:rPr sz="2000" b="1" spc="45" dirty="0">
                <a:latin typeface="Arial"/>
                <a:cs typeface="Arial"/>
              </a:rPr>
              <a:t>15: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霍兰德人格分析雷达图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7EDE"/>
                </a:solidFill>
                <a:latin typeface="Arial"/>
                <a:cs typeface="Arial"/>
              </a:rPr>
              <a:t>9.3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从</a:t>
            </a:r>
            <a:r>
              <a:rPr sz="2000" b="1" spc="200" dirty="0">
                <a:latin typeface="Arial"/>
                <a:cs typeface="Arial"/>
              </a:rPr>
              <a:t>W</a:t>
            </a:r>
            <a:r>
              <a:rPr sz="2000" b="1" spc="75" dirty="0">
                <a:latin typeface="Arial"/>
                <a:cs typeface="Arial"/>
              </a:rPr>
              <a:t>eb</a:t>
            </a:r>
            <a:r>
              <a:rPr sz="2000" b="1" spc="-5" dirty="0">
                <a:latin typeface="Heiti SC"/>
                <a:cs typeface="Heiti SC"/>
              </a:rPr>
              <a:t>解析到网络空间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007EDE"/>
                </a:solidFill>
                <a:latin typeface="Arial"/>
                <a:cs typeface="Arial"/>
              </a:rPr>
              <a:t>9</a:t>
            </a:r>
            <a:r>
              <a:rPr sz="2000" b="1" spc="3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000" b="1" spc="120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从人机交互到艺术设计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7EDE"/>
                </a:solidFill>
                <a:latin typeface="Arial"/>
                <a:cs typeface="Arial"/>
              </a:rPr>
              <a:t>9.5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实例</a:t>
            </a:r>
            <a:r>
              <a:rPr sz="2000" b="1" spc="45" dirty="0">
                <a:latin typeface="Arial"/>
                <a:cs typeface="Arial"/>
              </a:rPr>
              <a:t>16: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玫瑰花绘制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237" y="2114550"/>
            <a:ext cx="1187450" cy="1257300"/>
          </a:xfrm>
          <a:custGeom>
            <a:avLst/>
            <a:gdLst/>
            <a:ahLst/>
            <a:cxnLst/>
            <a:rect l="l" t="t" r="r" b="b"/>
            <a:pathLst>
              <a:path w="1187450" h="1257300">
                <a:moveTo>
                  <a:pt x="311836" y="895350"/>
                </a:moveTo>
                <a:lnTo>
                  <a:pt x="247538" y="918210"/>
                </a:lnTo>
                <a:lnTo>
                  <a:pt x="225714" y="924560"/>
                </a:lnTo>
                <a:lnTo>
                  <a:pt x="161386" y="947419"/>
                </a:lnTo>
                <a:lnTo>
                  <a:pt x="121109" y="965200"/>
                </a:lnTo>
                <a:lnTo>
                  <a:pt x="84464" y="986789"/>
                </a:lnTo>
                <a:lnTo>
                  <a:pt x="52773" y="1010919"/>
                </a:lnTo>
                <a:lnTo>
                  <a:pt x="27363" y="1042669"/>
                </a:lnTo>
                <a:lnTo>
                  <a:pt x="9556" y="1079500"/>
                </a:lnTo>
                <a:lnTo>
                  <a:pt x="677" y="1123950"/>
                </a:lnTo>
                <a:lnTo>
                  <a:pt x="0" y="1149350"/>
                </a:lnTo>
                <a:lnTo>
                  <a:pt x="1509" y="1160780"/>
                </a:lnTo>
                <a:lnTo>
                  <a:pt x="15129" y="1209039"/>
                </a:lnTo>
                <a:lnTo>
                  <a:pt x="26054" y="1233170"/>
                </a:lnTo>
                <a:lnTo>
                  <a:pt x="32437" y="1245870"/>
                </a:lnTo>
                <a:lnTo>
                  <a:pt x="39392" y="1257300"/>
                </a:lnTo>
                <a:lnTo>
                  <a:pt x="311836" y="1257300"/>
                </a:lnTo>
                <a:lnTo>
                  <a:pt x="311836" y="895350"/>
                </a:lnTo>
                <a:close/>
              </a:path>
              <a:path w="1187450" h="1257300">
                <a:moveTo>
                  <a:pt x="311836" y="57911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8650"/>
                </a:lnTo>
                <a:lnTo>
                  <a:pt x="329318" y="637539"/>
                </a:lnTo>
                <a:lnTo>
                  <a:pt x="334181" y="647700"/>
                </a:lnTo>
                <a:lnTo>
                  <a:pt x="339415" y="657860"/>
                </a:lnTo>
                <a:lnTo>
                  <a:pt x="345148" y="668019"/>
                </a:lnTo>
                <a:lnTo>
                  <a:pt x="351505" y="679450"/>
                </a:lnTo>
                <a:lnTo>
                  <a:pt x="358611" y="692150"/>
                </a:lnTo>
                <a:lnTo>
                  <a:pt x="366594" y="704850"/>
                </a:lnTo>
                <a:lnTo>
                  <a:pt x="372079" y="715010"/>
                </a:lnTo>
                <a:lnTo>
                  <a:pt x="378094" y="726439"/>
                </a:lnTo>
                <a:lnTo>
                  <a:pt x="384569" y="736600"/>
                </a:lnTo>
                <a:lnTo>
                  <a:pt x="391435" y="746760"/>
                </a:lnTo>
                <a:lnTo>
                  <a:pt x="398623" y="758189"/>
                </a:lnTo>
                <a:lnTo>
                  <a:pt x="406066" y="768350"/>
                </a:lnTo>
                <a:lnTo>
                  <a:pt x="413693" y="779780"/>
                </a:lnTo>
                <a:lnTo>
                  <a:pt x="421436" y="791210"/>
                </a:lnTo>
                <a:lnTo>
                  <a:pt x="402477" y="835660"/>
                </a:lnTo>
                <a:lnTo>
                  <a:pt x="375638" y="863600"/>
                </a:lnTo>
                <a:lnTo>
                  <a:pt x="335585" y="886460"/>
                </a:lnTo>
                <a:lnTo>
                  <a:pt x="328092" y="890269"/>
                </a:lnTo>
                <a:lnTo>
                  <a:pt x="320599" y="892810"/>
                </a:lnTo>
                <a:lnTo>
                  <a:pt x="311836" y="895350"/>
                </a:lnTo>
                <a:lnTo>
                  <a:pt x="311872" y="1257300"/>
                </a:lnTo>
                <a:lnTo>
                  <a:pt x="593141" y="1257300"/>
                </a:lnTo>
                <a:lnTo>
                  <a:pt x="593141" y="1212850"/>
                </a:lnTo>
                <a:lnTo>
                  <a:pt x="584378" y="1211580"/>
                </a:lnTo>
                <a:lnTo>
                  <a:pt x="578155" y="1203960"/>
                </a:lnTo>
                <a:lnTo>
                  <a:pt x="578155" y="1184910"/>
                </a:lnTo>
                <a:lnTo>
                  <a:pt x="584378" y="1177289"/>
                </a:lnTo>
                <a:lnTo>
                  <a:pt x="593141" y="1176020"/>
                </a:lnTo>
                <a:lnTo>
                  <a:pt x="593141" y="1164589"/>
                </a:lnTo>
                <a:lnTo>
                  <a:pt x="584378" y="1163320"/>
                </a:lnTo>
                <a:lnTo>
                  <a:pt x="578155" y="1155700"/>
                </a:lnTo>
                <a:lnTo>
                  <a:pt x="578155" y="1136650"/>
                </a:lnTo>
                <a:lnTo>
                  <a:pt x="584378" y="1127760"/>
                </a:lnTo>
                <a:lnTo>
                  <a:pt x="593141" y="1127760"/>
                </a:lnTo>
                <a:lnTo>
                  <a:pt x="593141" y="1108710"/>
                </a:lnTo>
                <a:lnTo>
                  <a:pt x="554921" y="1094739"/>
                </a:lnTo>
                <a:lnTo>
                  <a:pt x="519623" y="1076960"/>
                </a:lnTo>
                <a:lnTo>
                  <a:pt x="486451" y="1055370"/>
                </a:lnTo>
                <a:lnTo>
                  <a:pt x="444148" y="1017269"/>
                </a:lnTo>
                <a:lnTo>
                  <a:pt x="412833" y="981710"/>
                </a:lnTo>
                <a:lnTo>
                  <a:pt x="391709" y="952500"/>
                </a:lnTo>
                <a:lnTo>
                  <a:pt x="380985" y="937260"/>
                </a:lnTo>
                <a:lnTo>
                  <a:pt x="370112" y="920750"/>
                </a:lnTo>
                <a:lnTo>
                  <a:pt x="381715" y="915669"/>
                </a:lnTo>
                <a:lnTo>
                  <a:pt x="392607" y="909319"/>
                </a:lnTo>
                <a:lnTo>
                  <a:pt x="430374" y="875030"/>
                </a:lnTo>
                <a:lnTo>
                  <a:pt x="454449" y="844550"/>
                </a:lnTo>
                <a:lnTo>
                  <a:pt x="462015" y="833119"/>
                </a:lnTo>
                <a:lnTo>
                  <a:pt x="469462" y="822960"/>
                </a:lnTo>
                <a:lnTo>
                  <a:pt x="592675" y="822960"/>
                </a:lnTo>
                <a:lnTo>
                  <a:pt x="592119" y="768350"/>
                </a:lnTo>
                <a:lnTo>
                  <a:pt x="551709" y="768350"/>
                </a:lnTo>
                <a:lnTo>
                  <a:pt x="538542" y="765810"/>
                </a:lnTo>
                <a:lnTo>
                  <a:pt x="501288" y="744219"/>
                </a:lnTo>
                <a:lnTo>
                  <a:pt x="475741" y="70231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2619"/>
                </a:lnTo>
                <a:lnTo>
                  <a:pt x="545114" y="628650"/>
                </a:lnTo>
                <a:lnTo>
                  <a:pt x="576860" y="623569"/>
                </a:lnTo>
                <a:lnTo>
                  <a:pt x="593141" y="623569"/>
                </a:lnTo>
                <a:lnTo>
                  <a:pt x="593141" y="621030"/>
                </a:lnTo>
                <a:lnTo>
                  <a:pt x="427695" y="621030"/>
                </a:lnTo>
                <a:lnTo>
                  <a:pt x="418713" y="619760"/>
                </a:lnTo>
                <a:lnTo>
                  <a:pt x="410510" y="614680"/>
                </a:lnTo>
                <a:lnTo>
                  <a:pt x="403060" y="605789"/>
                </a:lnTo>
                <a:lnTo>
                  <a:pt x="396335" y="595630"/>
                </a:lnTo>
                <a:lnTo>
                  <a:pt x="332169" y="595630"/>
                </a:lnTo>
                <a:lnTo>
                  <a:pt x="321445" y="588010"/>
                </a:lnTo>
                <a:lnTo>
                  <a:pt x="311836" y="579119"/>
                </a:lnTo>
                <a:close/>
              </a:path>
              <a:path w="1187450" h="1257300">
                <a:moveTo>
                  <a:pt x="773485" y="814069"/>
                </a:moveTo>
                <a:lnTo>
                  <a:pt x="732773" y="814069"/>
                </a:lnTo>
                <a:lnTo>
                  <a:pt x="737546" y="826769"/>
                </a:lnTo>
                <a:lnTo>
                  <a:pt x="755630" y="863600"/>
                </a:lnTo>
                <a:lnTo>
                  <a:pt x="779700" y="894080"/>
                </a:lnTo>
                <a:lnTo>
                  <a:pt x="810198" y="916939"/>
                </a:lnTo>
                <a:lnTo>
                  <a:pt x="821868" y="922019"/>
                </a:lnTo>
                <a:lnTo>
                  <a:pt x="810246" y="935989"/>
                </a:lnTo>
                <a:lnTo>
                  <a:pt x="798964" y="949960"/>
                </a:lnTo>
                <a:lnTo>
                  <a:pt x="787969" y="963930"/>
                </a:lnTo>
                <a:lnTo>
                  <a:pt x="777208" y="976630"/>
                </a:lnTo>
                <a:lnTo>
                  <a:pt x="766627" y="988060"/>
                </a:lnTo>
                <a:lnTo>
                  <a:pt x="756173" y="999489"/>
                </a:lnTo>
                <a:lnTo>
                  <a:pt x="725036" y="1029969"/>
                </a:lnTo>
                <a:lnTo>
                  <a:pt x="714553" y="1038860"/>
                </a:lnTo>
                <a:lnTo>
                  <a:pt x="703930" y="1047750"/>
                </a:lnTo>
                <a:lnTo>
                  <a:pt x="693112" y="1055370"/>
                </a:lnTo>
                <a:lnTo>
                  <a:pt x="682046" y="1064260"/>
                </a:lnTo>
                <a:lnTo>
                  <a:pt x="670678" y="1070610"/>
                </a:lnTo>
                <a:lnTo>
                  <a:pt x="658955" y="1078230"/>
                </a:lnTo>
                <a:lnTo>
                  <a:pt x="646824" y="1084580"/>
                </a:lnTo>
                <a:lnTo>
                  <a:pt x="634230" y="1090930"/>
                </a:lnTo>
                <a:lnTo>
                  <a:pt x="621121" y="1097280"/>
                </a:lnTo>
                <a:lnTo>
                  <a:pt x="607443" y="1103630"/>
                </a:lnTo>
                <a:lnTo>
                  <a:pt x="593141" y="1108710"/>
                </a:lnTo>
                <a:lnTo>
                  <a:pt x="593141" y="1127760"/>
                </a:lnTo>
                <a:lnTo>
                  <a:pt x="604444" y="1127760"/>
                </a:lnTo>
                <a:lnTo>
                  <a:pt x="611937" y="1135380"/>
                </a:lnTo>
                <a:lnTo>
                  <a:pt x="611937" y="1155700"/>
                </a:lnTo>
                <a:lnTo>
                  <a:pt x="604444" y="1164589"/>
                </a:lnTo>
                <a:lnTo>
                  <a:pt x="593141" y="1164589"/>
                </a:lnTo>
                <a:lnTo>
                  <a:pt x="593141" y="1176020"/>
                </a:lnTo>
                <a:lnTo>
                  <a:pt x="604444" y="1176020"/>
                </a:lnTo>
                <a:lnTo>
                  <a:pt x="611937" y="1183639"/>
                </a:lnTo>
                <a:lnTo>
                  <a:pt x="611937" y="1203960"/>
                </a:lnTo>
                <a:lnTo>
                  <a:pt x="604444" y="1212850"/>
                </a:lnTo>
                <a:lnTo>
                  <a:pt x="593142" y="1212850"/>
                </a:lnTo>
                <a:lnTo>
                  <a:pt x="593177" y="1257300"/>
                </a:lnTo>
                <a:lnTo>
                  <a:pt x="875716" y="1257300"/>
                </a:lnTo>
                <a:lnTo>
                  <a:pt x="875547" y="896619"/>
                </a:lnTo>
                <a:lnTo>
                  <a:pt x="866488" y="892810"/>
                </a:lnTo>
                <a:lnTo>
                  <a:pt x="855396" y="889000"/>
                </a:lnTo>
                <a:lnTo>
                  <a:pt x="840277" y="882650"/>
                </a:lnTo>
                <a:lnTo>
                  <a:pt x="804230" y="858519"/>
                </a:lnTo>
                <a:lnTo>
                  <a:pt x="780487" y="828039"/>
                </a:lnTo>
                <a:lnTo>
                  <a:pt x="774966" y="817880"/>
                </a:lnTo>
                <a:lnTo>
                  <a:pt x="773485" y="814069"/>
                </a:lnTo>
                <a:close/>
              </a:path>
              <a:path w="1187450" h="1257300">
                <a:moveTo>
                  <a:pt x="875716" y="896619"/>
                </a:moveTo>
                <a:lnTo>
                  <a:pt x="875751" y="1257300"/>
                </a:lnTo>
                <a:lnTo>
                  <a:pt x="1153039" y="1247139"/>
                </a:lnTo>
                <a:lnTo>
                  <a:pt x="1159492" y="1235710"/>
                </a:lnTo>
                <a:lnTo>
                  <a:pt x="1175140" y="1198880"/>
                </a:lnTo>
                <a:lnTo>
                  <a:pt x="1186190" y="1150620"/>
                </a:lnTo>
                <a:lnTo>
                  <a:pt x="1186993" y="1139189"/>
                </a:lnTo>
                <a:lnTo>
                  <a:pt x="1186395" y="1115060"/>
                </a:lnTo>
                <a:lnTo>
                  <a:pt x="1177651" y="1073150"/>
                </a:lnTo>
                <a:lnTo>
                  <a:pt x="1159948" y="1037589"/>
                </a:lnTo>
                <a:lnTo>
                  <a:pt x="1134617" y="1008380"/>
                </a:lnTo>
                <a:lnTo>
                  <a:pt x="1102983" y="984250"/>
                </a:lnTo>
                <a:lnTo>
                  <a:pt x="1066377" y="965200"/>
                </a:lnTo>
                <a:lnTo>
                  <a:pt x="1026126" y="947419"/>
                </a:lnTo>
                <a:lnTo>
                  <a:pt x="983557" y="932180"/>
                </a:lnTo>
                <a:lnTo>
                  <a:pt x="961819" y="925830"/>
                </a:lnTo>
                <a:lnTo>
                  <a:pt x="940000" y="918210"/>
                </a:lnTo>
                <a:lnTo>
                  <a:pt x="918266" y="911860"/>
                </a:lnTo>
                <a:lnTo>
                  <a:pt x="875716" y="896619"/>
                </a:lnTo>
                <a:close/>
              </a:path>
              <a:path w="1187450" h="1257300">
                <a:moveTo>
                  <a:pt x="592675" y="822960"/>
                </a:moveTo>
                <a:lnTo>
                  <a:pt x="469462" y="822960"/>
                </a:lnTo>
                <a:lnTo>
                  <a:pt x="506450" y="845819"/>
                </a:lnTo>
                <a:lnTo>
                  <a:pt x="518711" y="850900"/>
                </a:lnTo>
                <a:lnTo>
                  <a:pt x="530797" y="857250"/>
                </a:lnTo>
                <a:lnTo>
                  <a:pt x="554108" y="864869"/>
                </a:lnTo>
                <a:lnTo>
                  <a:pt x="565162" y="867410"/>
                </a:lnTo>
                <a:lnTo>
                  <a:pt x="575704" y="868680"/>
                </a:lnTo>
                <a:lnTo>
                  <a:pt x="593141" y="868680"/>
                </a:lnTo>
                <a:lnTo>
                  <a:pt x="592675" y="822960"/>
                </a:lnTo>
                <a:close/>
              </a:path>
              <a:path w="1187450" h="1257300">
                <a:moveTo>
                  <a:pt x="594411" y="749300"/>
                </a:moveTo>
                <a:lnTo>
                  <a:pt x="593141" y="749300"/>
                </a:lnTo>
                <a:lnTo>
                  <a:pt x="593141" y="868680"/>
                </a:lnTo>
                <a:lnTo>
                  <a:pt x="613723" y="868680"/>
                </a:lnTo>
                <a:lnTo>
                  <a:pt x="635448" y="863600"/>
                </a:lnTo>
                <a:lnTo>
                  <a:pt x="646934" y="861060"/>
                </a:lnTo>
                <a:lnTo>
                  <a:pt x="670820" y="850900"/>
                </a:lnTo>
                <a:lnTo>
                  <a:pt x="695483" y="838200"/>
                </a:lnTo>
                <a:lnTo>
                  <a:pt x="720392" y="822960"/>
                </a:lnTo>
                <a:lnTo>
                  <a:pt x="732773" y="814069"/>
                </a:lnTo>
                <a:lnTo>
                  <a:pt x="773485" y="814069"/>
                </a:lnTo>
                <a:lnTo>
                  <a:pt x="770521" y="806450"/>
                </a:lnTo>
                <a:lnTo>
                  <a:pt x="767079" y="793750"/>
                </a:lnTo>
                <a:lnTo>
                  <a:pt x="764566" y="781050"/>
                </a:lnTo>
                <a:lnTo>
                  <a:pt x="773010" y="772160"/>
                </a:lnTo>
                <a:lnTo>
                  <a:pt x="775360" y="769619"/>
                </a:lnTo>
                <a:lnTo>
                  <a:pt x="635481" y="769619"/>
                </a:lnTo>
                <a:lnTo>
                  <a:pt x="624750" y="765810"/>
                </a:lnTo>
                <a:lnTo>
                  <a:pt x="614803" y="758189"/>
                </a:lnTo>
                <a:lnTo>
                  <a:pt x="604927" y="751839"/>
                </a:lnTo>
                <a:lnTo>
                  <a:pt x="594411" y="749300"/>
                </a:lnTo>
                <a:close/>
              </a:path>
              <a:path w="1187450" h="1257300">
                <a:moveTo>
                  <a:pt x="640778" y="577850"/>
                </a:moveTo>
                <a:lnTo>
                  <a:pt x="625916" y="577850"/>
                </a:lnTo>
                <a:lnTo>
                  <a:pt x="593189" y="580389"/>
                </a:lnTo>
                <a:lnTo>
                  <a:pt x="606489" y="623569"/>
                </a:lnTo>
                <a:lnTo>
                  <a:pt x="622459" y="624839"/>
                </a:lnTo>
                <a:lnTo>
                  <a:pt x="637876" y="627380"/>
                </a:lnTo>
                <a:lnTo>
                  <a:pt x="678134" y="642619"/>
                </a:lnTo>
                <a:lnTo>
                  <a:pt x="707835" y="681989"/>
                </a:lnTo>
                <a:lnTo>
                  <a:pt x="709193" y="695960"/>
                </a:lnTo>
                <a:lnTo>
                  <a:pt x="707344" y="707389"/>
                </a:lnTo>
                <a:lnTo>
                  <a:pt x="680214" y="746760"/>
                </a:lnTo>
                <a:lnTo>
                  <a:pt x="635481" y="769619"/>
                </a:lnTo>
                <a:lnTo>
                  <a:pt x="775360" y="769619"/>
                </a:lnTo>
                <a:lnTo>
                  <a:pt x="804184" y="734060"/>
                </a:lnTo>
                <a:lnTo>
                  <a:pt x="823700" y="699769"/>
                </a:lnTo>
                <a:lnTo>
                  <a:pt x="829254" y="687069"/>
                </a:lnTo>
                <a:lnTo>
                  <a:pt x="836055" y="676910"/>
                </a:lnTo>
                <a:lnTo>
                  <a:pt x="842609" y="665480"/>
                </a:lnTo>
                <a:lnTo>
                  <a:pt x="848909" y="654050"/>
                </a:lnTo>
                <a:lnTo>
                  <a:pt x="854951" y="642619"/>
                </a:lnTo>
                <a:lnTo>
                  <a:pt x="860730" y="63118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42" y="621030"/>
                </a:lnTo>
                <a:lnTo>
                  <a:pt x="752997" y="621030"/>
                </a:lnTo>
                <a:lnTo>
                  <a:pt x="743993" y="619760"/>
                </a:lnTo>
                <a:lnTo>
                  <a:pt x="734365" y="615950"/>
                </a:lnTo>
                <a:lnTo>
                  <a:pt x="733222" y="613410"/>
                </a:lnTo>
                <a:lnTo>
                  <a:pt x="730682" y="612139"/>
                </a:lnTo>
                <a:lnTo>
                  <a:pt x="690697" y="588010"/>
                </a:lnTo>
                <a:lnTo>
                  <a:pt x="654667" y="579119"/>
                </a:lnTo>
                <a:lnTo>
                  <a:pt x="640778" y="577850"/>
                </a:lnTo>
                <a:close/>
              </a:path>
              <a:path w="1187450" h="1257300">
                <a:moveTo>
                  <a:pt x="591925" y="749300"/>
                </a:moveTo>
                <a:lnTo>
                  <a:pt x="582194" y="751839"/>
                </a:lnTo>
                <a:lnTo>
                  <a:pt x="572763" y="758189"/>
                </a:lnTo>
                <a:lnTo>
                  <a:pt x="562858" y="764539"/>
                </a:lnTo>
                <a:lnTo>
                  <a:pt x="551709" y="768350"/>
                </a:lnTo>
                <a:lnTo>
                  <a:pt x="592119" y="768350"/>
                </a:lnTo>
                <a:lnTo>
                  <a:pt x="591925" y="749300"/>
                </a:lnTo>
                <a:close/>
              </a:path>
              <a:path w="1187450" h="1257300">
                <a:moveTo>
                  <a:pt x="310976" y="163830"/>
                </a:moveTo>
                <a:lnTo>
                  <a:pt x="305956" y="175260"/>
                </a:lnTo>
                <a:lnTo>
                  <a:pt x="301256" y="186689"/>
                </a:lnTo>
                <a:lnTo>
                  <a:pt x="296867" y="199389"/>
                </a:lnTo>
                <a:lnTo>
                  <a:pt x="292781" y="210819"/>
                </a:lnTo>
                <a:lnTo>
                  <a:pt x="282247" y="248919"/>
                </a:lnTo>
                <a:lnTo>
                  <a:pt x="274109" y="287019"/>
                </a:lnTo>
                <a:lnTo>
                  <a:pt x="268123" y="325119"/>
                </a:lnTo>
                <a:lnTo>
                  <a:pt x="263068" y="374650"/>
                </a:lnTo>
                <a:lnTo>
                  <a:pt x="259919" y="379730"/>
                </a:lnTo>
                <a:lnTo>
                  <a:pt x="245581" y="426719"/>
                </a:lnTo>
                <a:lnTo>
                  <a:pt x="241334" y="469900"/>
                </a:lnTo>
                <a:lnTo>
                  <a:pt x="241644" y="481330"/>
                </a:lnTo>
                <a:lnTo>
                  <a:pt x="249895" y="530860"/>
                </a:lnTo>
                <a:lnTo>
                  <a:pt x="268275" y="577850"/>
                </a:lnTo>
                <a:lnTo>
                  <a:pt x="291926" y="609600"/>
                </a:lnTo>
                <a:lnTo>
                  <a:pt x="311830" y="623569"/>
                </a:lnTo>
                <a:lnTo>
                  <a:pt x="310784" y="577850"/>
                </a:lnTo>
                <a:lnTo>
                  <a:pt x="304514" y="568960"/>
                </a:lnTo>
                <a:lnTo>
                  <a:pt x="298850" y="560069"/>
                </a:lnTo>
                <a:lnTo>
                  <a:pt x="282666" y="515619"/>
                </a:lnTo>
                <a:lnTo>
                  <a:pt x="277885" y="477519"/>
                </a:lnTo>
                <a:lnTo>
                  <a:pt x="277799" y="463550"/>
                </a:lnTo>
                <a:lnTo>
                  <a:pt x="278502" y="450850"/>
                </a:lnTo>
                <a:lnTo>
                  <a:pt x="285535" y="41148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76" y="163830"/>
                </a:lnTo>
                <a:close/>
              </a:path>
              <a:path w="1187450" h="1257300">
                <a:moveTo>
                  <a:pt x="565473" y="577850"/>
                </a:moveTo>
                <a:lnTo>
                  <a:pt x="535850" y="577850"/>
                </a:lnTo>
                <a:lnTo>
                  <a:pt x="522508" y="580389"/>
                </a:lnTo>
                <a:lnTo>
                  <a:pt x="478380" y="59436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593141" y="621030"/>
                </a:lnTo>
                <a:lnTo>
                  <a:pt x="593141" y="580389"/>
                </a:lnTo>
                <a:lnTo>
                  <a:pt x="581800" y="579119"/>
                </a:lnTo>
                <a:lnTo>
                  <a:pt x="565473" y="577850"/>
                </a:lnTo>
                <a:close/>
              </a:path>
              <a:path w="1187450" h="1257300">
                <a:moveTo>
                  <a:pt x="651936" y="0"/>
                </a:moveTo>
                <a:lnTo>
                  <a:pt x="633022" y="0"/>
                </a:lnTo>
                <a:lnTo>
                  <a:pt x="593141" y="2539"/>
                </a:lnTo>
                <a:lnTo>
                  <a:pt x="593141" y="276860"/>
                </a:lnTo>
                <a:lnTo>
                  <a:pt x="603054" y="28321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1150"/>
                </a:lnTo>
                <a:lnTo>
                  <a:pt x="652755" y="318769"/>
                </a:lnTo>
                <a:lnTo>
                  <a:pt x="694884" y="344169"/>
                </a:lnTo>
                <a:lnTo>
                  <a:pt x="706051" y="349250"/>
                </a:lnTo>
                <a:lnTo>
                  <a:pt x="717546" y="355600"/>
                </a:lnTo>
                <a:lnTo>
                  <a:pt x="729404" y="360680"/>
                </a:lnTo>
                <a:lnTo>
                  <a:pt x="741662" y="364489"/>
                </a:lnTo>
                <a:lnTo>
                  <a:pt x="754358" y="369569"/>
                </a:lnTo>
                <a:lnTo>
                  <a:pt x="767528" y="373380"/>
                </a:lnTo>
                <a:lnTo>
                  <a:pt x="781208" y="375919"/>
                </a:lnTo>
                <a:lnTo>
                  <a:pt x="810247" y="381000"/>
                </a:lnTo>
                <a:lnTo>
                  <a:pt x="825678" y="382269"/>
                </a:lnTo>
                <a:lnTo>
                  <a:pt x="825372" y="396239"/>
                </a:lnTo>
                <a:lnTo>
                  <a:pt x="822058" y="450850"/>
                </a:lnTo>
                <a:lnTo>
                  <a:pt x="815224" y="505460"/>
                </a:lnTo>
                <a:lnTo>
                  <a:pt x="804406" y="553719"/>
                </a:lnTo>
                <a:lnTo>
                  <a:pt x="789199" y="593089"/>
                </a:lnTo>
                <a:lnTo>
                  <a:pt x="761394" y="621030"/>
                </a:lnTo>
                <a:lnTo>
                  <a:pt x="875542" y="621030"/>
                </a:lnTo>
                <a:lnTo>
                  <a:pt x="874242" y="591819"/>
                </a:lnTo>
                <a:lnTo>
                  <a:pt x="854516" y="591819"/>
                </a:lnTo>
                <a:lnTo>
                  <a:pt x="843666" y="589280"/>
                </a:lnTo>
                <a:lnTo>
                  <a:pt x="841116" y="543560"/>
                </a:lnTo>
                <a:lnTo>
                  <a:pt x="840411" y="513080"/>
                </a:lnTo>
                <a:lnTo>
                  <a:pt x="840500" y="490219"/>
                </a:lnTo>
                <a:lnTo>
                  <a:pt x="842862" y="444500"/>
                </a:lnTo>
                <a:lnTo>
                  <a:pt x="850313" y="397510"/>
                </a:lnTo>
                <a:lnTo>
                  <a:pt x="868151" y="368300"/>
                </a:lnTo>
                <a:lnTo>
                  <a:pt x="875716" y="368300"/>
                </a:lnTo>
                <a:lnTo>
                  <a:pt x="875716" y="172719"/>
                </a:lnTo>
                <a:lnTo>
                  <a:pt x="858433" y="137160"/>
                </a:lnTo>
                <a:lnTo>
                  <a:pt x="828189" y="91439"/>
                </a:lnTo>
                <a:lnTo>
                  <a:pt x="792600" y="5333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7300">
                <a:moveTo>
                  <a:pt x="875716" y="172719"/>
                </a:moveTo>
                <a:lnTo>
                  <a:pt x="881489" y="372110"/>
                </a:lnTo>
                <a:lnTo>
                  <a:pt x="888091" y="379730"/>
                </a:lnTo>
                <a:lnTo>
                  <a:pt x="894848" y="392430"/>
                </a:lnTo>
                <a:lnTo>
                  <a:pt x="907229" y="435610"/>
                </a:lnTo>
                <a:lnTo>
                  <a:pt x="909678" y="461010"/>
                </a:lnTo>
                <a:lnTo>
                  <a:pt x="909667" y="473710"/>
                </a:lnTo>
                <a:lnTo>
                  <a:pt x="904905" y="513080"/>
                </a:lnTo>
                <a:lnTo>
                  <a:pt x="888195" y="560069"/>
                </a:lnTo>
                <a:lnTo>
                  <a:pt x="875724" y="577850"/>
                </a:lnTo>
                <a:lnTo>
                  <a:pt x="882594" y="619760"/>
                </a:lnTo>
                <a:lnTo>
                  <a:pt x="910207" y="590550"/>
                </a:lnTo>
                <a:lnTo>
                  <a:pt x="931187" y="549910"/>
                </a:lnTo>
                <a:lnTo>
                  <a:pt x="942503" y="506730"/>
                </a:lnTo>
                <a:lnTo>
                  <a:pt x="944999" y="473710"/>
                </a:lnTo>
                <a:lnTo>
                  <a:pt x="944882" y="461010"/>
                </a:lnTo>
                <a:lnTo>
                  <a:pt x="939851" y="419100"/>
                </a:lnTo>
                <a:lnTo>
                  <a:pt x="929067" y="382269"/>
                </a:lnTo>
                <a:lnTo>
                  <a:pt x="923995" y="369569"/>
                </a:lnTo>
                <a:lnTo>
                  <a:pt x="922247" y="355600"/>
                </a:lnTo>
                <a:lnTo>
                  <a:pt x="920329" y="341630"/>
                </a:lnTo>
                <a:lnTo>
                  <a:pt x="918243" y="328930"/>
                </a:lnTo>
                <a:lnTo>
                  <a:pt x="915987" y="314960"/>
                </a:lnTo>
                <a:lnTo>
                  <a:pt x="908204" y="276860"/>
                </a:lnTo>
                <a:lnTo>
                  <a:pt x="895457" y="228600"/>
                </a:lnTo>
                <a:lnTo>
                  <a:pt x="891848" y="215900"/>
                </a:lnTo>
                <a:lnTo>
                  <a:pt x="888069" y="205739"/>
                </a:lnTo>
                <a:lnTo>
                  <a:pt x="884121" y="194310"/>
                </a:lnTo>
                <a:lnTo>
                  <a:pt x="880003" y="184150"/>
                </a:lnTo>
                <a:lnTo>
                  <a:pt x="875716" y="172719"/>
                </a:lnTo>
                <a:close/>
              </a:path>
              <a:path w="1187450" h="1257300">
                <a:moveTo>
                  <a:pt x="583606" y="5080"/>
                </a:moveTo>
                <a:lnTo>
                  <a:pt x="572817" y="6350"/>
                </a:lnTo>
                <a:lnTo>
                  <a:pt x="560858" y="8889"/>
                </a:lnTo>
                <a:lnTo>
                  <a:pt x="547288" y="12700"/>
                </a:lnTo>
                <a:lnTo>
                  <a:pt x="531665" y="16510"/>
                </a:lnTo>
                <a:lnTo>
                  <a:pt x="520172" y="17780"/>
                </a:lnTo>
                <a:lnTo>
                  <a:pt x="508192" y="21589"/>
                </a:lnTo>
                <a:lnTo>
                  <a:pt x="495301" y="24130"/>
                </a:lnTo>
                <a:lnTo>
                  <a:pt x="481076" y="27939"/>
                </a:lnTo>
                <a:lnTo>
                  <a:pt x="466792" y="29210"/>
                </a:lnTo>
                <a:lnTo>
                  <a:pt x="453119" y="31750"/>
                </a:lnTo>
                <a:lnTo>
                  <a:pt x="440043" y="35560"/>
                </a:lnTo>
                <a:lnTo>
                  <a:pt x="427549" y="39369"/>
                </a:lnTo>
                <a:lnTo>
                  <a:pt x="415625" y="45719"/>
                </a:lnTo>
                <a:lnTo>
                  <a:pt x="404255" y="50800"/>
                </a:lnTo>
                <a:lnTo>
                  <a:pt x="393427" y="58419"/>
                </a:lnTo>
                <a:lnTo>
                  <a:pt x="383125" y="66039"/>
                </a:lnTo>
                <a:lnTo>
                  <a:pt x="373337" y="73660"/>
                </a:lnTo>
                <a:lnTo>
                  <a:pt x="364048" y="83819"/>
                </a:lnTo>
                <a:lnTo>
                  <a:pt x="355245" y="92710"/>
                </a:lnTo>
                <a:lnTo>
                  <a:pt x="331607" y="125730"/>
                </a:lnTo>
                <a:lnTo>
                  <a:pt x="311836" y="161289"/>
                </a:lnTo>
                <a:lnTo>
                  <a:pt x="316641" y="370839"/>
                </a:lnTo>
                <a:lnTo>
                  <a:pt x="323757" y="373380"/>
                </a:lnTo>
                <a:lnTo>
                  <a:pt x="330508" y="382269"/>
                </a:lnTo>
                <a:lnTo>
                  <a:pt x="343480" y="425450"/>
                </a:lnTo>
                <a:lnTo>
                  <a:pt x="346266" y="463550"/>
                </a:lnTo>
                <a:lnTo>
                  <a:pt x="346368" y="482600"/>
                </a:lnTo>
                <a:lnTo>
                  <a:pt x="346010" y="494030"/>
                </a:lnTo>
                <a:lnTo>
                  <a:pt x="342540" y="537210"/>
                </a:lnTo>
                <a:lnTo>
                  <a:pt x="335430" y="580389"/>
                </a:lnTo>
                <a:lnTo>
                  <a:pt x="332169" y="595630"/>
                </a:lnTo>
                <a:lnTo>
                  <a:pt x="396335" y="595630"/>
                </a:lnTo>
                <a:lnTo>
                  <a:pt x="380241" y="552450"/>
                </a:lnTo>
                <a:lnTo>
                  <a:pt x="369698" y="496569"/>
                </a:lnTo>
                <a:lnTo>
                  <a:pt x="365390" y="455930"/>
                </a:lnTo>
                <a:lnTo>
                  <a:pt x="363007" y="415289"/>
                </a:lnTo>
                <a:lnTo>
                  <a:pt x="362340" y="378460"/>
                </a:lnTo>
                <a:lnTo>
                  <a:pt x="362565" y="360680"/>
                </a:lnTo>
                <a:lnTo>
                  <a:pt x="363144" y="344169"/>
                </a:lnTo>
                <a:lnTo>
                  <a:pt x="363233" y="337819"/>
                </a:lnTo>
                <a:lnTo>
                  <a:pt x="370117" y="293369"/>
                </a:lnTo>
                <a:lnTo>
                  <a:pt x="389299" y="246380"/>
                </a:lnTo>
                <a:lnTo>
                  <a:pt x="422181" y="219710"/>
                </a:lnTo>
                <a:lnTo>
                  <a:pt x="432942" y="217169"/>
                </a:lnTo>
                <a:lnTo>
                  <a:pt x="591046" y="217169"/>
                </a:lnTo>
                <a:lnTo>
                  <a:pt x="583606" y="5080"/>
                </a:lnTo>
                <a:close/>
              </a:path>
              <a:path w="1187450" h="1257300">
                <a:moveTo>
                  <a:pt x="873733" y="580389"/>
                </a:moveTo>
                <a:lnTo>
                  <a:pt x="864647" y="588010"/>
                </a:lnTo>
                <a:lnTo>
                  <a:pt x="854516" y="591819"/>
                </a:lnTo>
                <a:lnTo>
                  <a:pt x="874242" y="591819"/>
                </a:lnTo>
                <a:lnTo>
                  <a:pt x="873733" y="580389"/>
                </a:lnTo>
                <a:close/>
              </a:path>
              <a:path w="1187450" h="1257300">
                <a:moveTo>
                  <a:pt x="591046" y="217169"/>
                </a:moveTo>
                <a:lnTo>
                  <a:pt x="457070" y="217169"/>
                </a:lnTo>
                <a:lnTo>
                  <a:pt x="483926" y="222250"/>
                </a:lnTo>
                <a:lnTo>
                  <a:pt x="512616" y="232410"/>
                </a:lnTo>
                <a:lnTo>
                  <a:pt x="538953" y="243839"/>
                </a:lnTo>
                <a:lnTo>
                  <a:pt x="550205" y="248919"/>
                </a:lnTo>
                <a:lnTo>
                  <a:pt x="561188" y="255269"/>
                </a:lnTo>
                <a:lnTo>
                  <a:pt x="571963" y="262889"/>
                </a:lnTo>
                <a:lnTo>
                  <a:pt x="582593" y="269239"/>
                </a:lnTo>
                <a:lnTo>
                  <a:pt x="593140" y="276860"/>
                </a:lnTo>
                <a:lnTo>
                  <a:pt x="59104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777" y="556534"/>
            <a:ext cx="50095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9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计算生态概览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74225" y="3427213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0865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爬</a:t>
            </a:r>
            <a:r>
              <a:rPr dirty="0">
                <a:latin typeface="Arial Unicode MS"/>
                <a:cs typeface="Arial Unicode MS"/>
              </a:rPr>
              <a:t>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7472" y="4238575"/>
            <a:ext cx="3112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s.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ys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de</a:t>
            </a:r>
            <a:r>
              <a:rPr sz="2400" b="1" spc="-22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5501" y="1529403"/>
            <a:ext cx="49904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pi</a:t>
            </a:r>
            <a:r>
              <a:rPr sz="2400" b="1" spc="12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18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强大的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页面爬取系统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134" y="1995677"/>
            <a:ext cx="5439917" cy="2925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6487" y="2302361"/>
            <a:ext cx="591058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569" y="1529255"/>
            <a:ext cx="7376159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05" algn="ctr">
              <a:lnSpc>
                <a:spcPct val="100000"/>
              </a:lnSpc>
            </a:pPr>
            <a:r>
              <a:rPr sz="2400" b="1" spc="-10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fu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So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3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的解析库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提供了解析</a:t>
            </a:r>
            <a:r>
              <a:rPr sz="2400" b="1" spc="235" dirty="0">
                <a:latin typeface="Arial"/>
                <a:cs typeface="Arial"/>
              </a:rPr>
              <a:t>H</a:t>
            </a:r>
            <a:r>
              <a:rPr sz="2400" b="1" spc="25" dirty="0">
                <a:latin typeface="Arial"/>
                <a:cs typeface="Arial"/>
              </a:rPr>
              <a:t>T</a:t>
            </a:r>
            <a:r>
              <a:rPr sz="2400" b="1" spc="175" dirty="0">
                <a:latin typeface="Arial"/>
                <a:cs typeface="Arial"/>
              </a:rPr>
              <a:t>M</a:t>
            </a:r>
            <a:r>
              <a:rPr sz="2400" b="1" spc="130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70" dirty="0">
                <a:latin typeface="Arial"/>
                <a:cs typeface="Arial"/>
              </a:rPr>
              <a:t>X</a:t>
            </a:r>
            <a:r>
              <a:rPr sz="2400" b="1" spc="175" dirty="0">
                <a:latin typeface="Arial"/>
                <a:cs typeface="Arial"/>
              </a:rPr>
              <a:t>M</a:t>
            </a:r>
            <a:r>
              <a:rPr sz="2400" b="1" spc="130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等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信息的功能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又名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125" dirty="0">
                <a:latin typeface="Arial"/>
                <a:cs typeface="Arial"/>
              </a:rPr>
              <a:t>fu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90" dirty="0">
                <a:latin typeface="Arial"/>
                <a:cs typeface="Arial"/>
              </a:rPr>
              <a:t>ou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145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或</a:t>
            </a:r>
            <a:r>
              <a:rPr sz="2400" b="1" spc="-15" dirty="0">
                <a:latin typeface="Arial"/>
                <a:cs typeface="Arial"/>
              </a:rPr>
              <a:t>bs</a:t>
            </a:r>
            <a:r>
              <a:rPr sz="2400" b="1" spc="15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，可以加载多种解析引擎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常与网络爬虫库搭配使用，如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q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5" dirty="0">
                <a:latin typeface="Arial"/>
                <a:cs typeface="Arial"/>
              </a:rPr>
              <a:t>t</a:t>
            </a:r>
            <a:r>
              <a:rPr sz="2400" b="1" spc="2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等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1779423"/>
            <a:ext cx="6342644" cy="2425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0080" y="4623554"/>
            <a:ext cx="7045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w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.crumm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so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ftwa</a:t>
            </a:r>
            <a:r>
              <a:rPr sz="2400" b="1" spc="-4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Be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ut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fu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l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up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b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3"/>
              </a:rPr>
              <a:t>s4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152" y="1529255"/>
            <a:ext cx="5718810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 algn="ctr">
              <a:lnSpc>
                <a:spcPct val="100000"/>
              </a:lnSpc>
            </a:pPr>
            <a:r>
              <a:rPr sz="2400" b="1" spc="-10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fu</a:t>
            </a:r>
            <a:r>
              <a:rPr sz="2400" b="1" spc="4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So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13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X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的解析库</a:t>
            </a:r>
            <a:endParaRPr sz="2400">
              <a:latin typeface="Heiti SC"/>
              <a:cs typeface="Heiti SC"/>
            </a:endParaRPr>
          </a:p>
          <a:p>
            <a:pPr marL="59690" algn="ctr">
              <a:lnSpc>
                <a:spcPct val="100000"/>
              </a:lnSpc>
              <a:spcBef>
                <a:spcPts val="1750"/>
              </a:spcBef>
            </a:pPr>
            <a:r>
              <a:rPr sz="1600" b="1" spc="-85" dirty="0">
                <a:solidFill>
                  <a:srgbClr val="C00000"/>
                </a:solidFill>
                <a:latin typeface="FZLTZHB--B51-0"/>
                <a:cs typeface="FZLTZHB--B51-0"/>
              </a:rPr>
              <a:t>&lt;html</a:t>
            </a:r>
            <a:r>
              <a:rPr sz="1600" b="1" spc="-215" dirty="0">
                <a:solidFill>
                  <a:srgbClr val="C00000"/>
                </a:solidFill>
                <a:latin typeface="FZLTZHB--B51-0"/>
                <a:cs typeface="FZLTZHB--B51-0"/>
              </a:rPr>
              <a:t>&gt;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ts val="1920"/>
              </a:lnSpc>
              <a:spcBef>
                <a:spcPts val="240"/>
              </a:spcBef>
            </a:pPr>
            <a:r>
              <a:rPr sz="1600" b="1" dirty="0">
                <a:solidFill>
                  <a:srgbClr val="FF9427"/>
                </a:solidFill>
                <a:latin typeface="Heiti SC"/>
                <a:cs typeface="Heiti SC"/>
              </a:rPr>
              <a:t>下行遍历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1227" y="2562221"/>
            <a:ext cx="32632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81910" algn="l"/>
              </a:tabLst>
            </a:pPr>
            <a:r>
              <a:rPr sz="1600" b="1" spc="-225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1600" b="1" spc="-195" dirty="0">
                <a:solidFill>
                  <a:srgbClr val="C00000"/>
                </a:solidFill>
                <a:latin typeface="FZLTZHB--B51-0"/>
                <a:cs typeface="FZLTZHB--B51-0"/>
              </a:rPr>
              <a:t>head&gt;</a:t>
            </a:r>
            <a:r>
              <a:rPr sz="1600" b="1" dirty="0">
                <a:solidFill>
                  <a:srgbClr val="C00000"/>
                </a:solidFill>
                <a:latin typeface="FZLTZHB--B51-0"/>
                <a:cs typeface="FZLTZHB--B51-0"/>
              </a:rPr>
              <a:t>	</a:t>
            </a:r>
            <a:r>
              <a:rPr sz="1600" b="1" spc="-225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1600" b="1" spc="-175" dirty="0">
                <a:solidFill>
                  <a:srgbClr val="C00000"/>
                </a:solidFill>
                <a:latin typeface="FZLTZHB--B51-0"/>
                <a:cs typeface="FZLTZHB--B51-0"/>
              </a:rPr>
              <a:t>body&gt;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5888" y="3086929"/>
            <a:ext cx="404558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33245" algn="l"/>
                <a:tab pos="3698240" algn="l"/>
              </a:tabLst>
            </a:pPr>
            <a:r>
              <a:rPr sz="1600" b="1" spc="-225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1600" b="1" spc="155" dirty="0">
                <a:solidFill>
                  <a:srgbClr val="C00000"/>
                </a:solidFill>
                <a:latin typeface="FZLTZHB--B51-0"/>
                <a:cs typeface="FZLTZHB--B51-0"/>
              </a:rPr>
              <a:t>title</a:t>
            </a:r>
            <a:r>
              <a:rPr sz="1600" b="1" spc="280" dirty="0">
                <a:solidFill>
                  <a:srgbClr val="C00000"/>
                </a:solidFill>
                <a:latin typeface="FZLTZHB--B51-0"/>
                <a:cs typeface="FZLTZHB--B51-0"/>
              </a:rPr>
              <a:t>&gt;</a:t>
            </a:r>
            <a:r>
              <a:rPr sz="1600" b="1" dirty="0">
                <a:solidFill>
                  <a:srgbClr val="C00000"/>
                </a:solidFill>
                <a:latin typeface="FZLTZHB--B51-0"/>
                <a:cs typeface="FZLTZHB--B51-0"/>
              </a:rPr>
              <a:t>	</a:t>
            </a:r>
            <a:r>
              <a:rPr sz="2400" b="1" spc="-337" baseline="1736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2400" b="1" spc="-307" baseline="1736" dirty="0">
                <a:solidFill>
                  <a:srgbClr val="C00000"/>
                </a:solidFill>
                <a:latin typeface="FZLTZHB--B51-0"/>
                <a:cs typeface="FZLTZHB--B51-0"/>
              </a:rPr>
              <a:t>p&gt;</a:t>
            </a:r>
            <a:r>
              <a:rPr sz="2400" b="1" baseline="1736" dirty="0">
                <a:solidFill>
                  <a:srgbClr val="C00000"/>
                </a:solidFill>
                <a:latin typeface="FZLTZHB--B51-0"/>
                <a:cs typeface="FZLTZHB--B51-0"/>
              </a:rPr>
              <a:t>	</a:t>
            </a:r>
            <a:r>
              <a:rPr sz="2400" b="1" spc="-337" baseline="1736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2400" b="1" spc="-315" baseline="1736" dirty="0">
                <a:solidFill>
                  <a:srgbClr val="C00000"/>
                </a:solidFill>
                <a:latin typeface="FZLTZHB--B51-0"/>
                <a:cs typeface="FZLTZHB--B51-0"/>
              </a:rPr>
              <a:t>p&gt;</a:t>
            </a:r>
            <a:endParaRPr sz="2400" baseline="1736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5987" y="3598491"/>
            <a:ext cx="2041525" cy="301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37" baseline="-24305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2400" b="1" spc="-307" baseline="-24305" dirty="0">
                <a:solidFill>
                  <a:srgbClr val="C00000"/>
                </a:solidFill>
                <a:latin typeface="FZLTZHB--B51-0"/>
                <a:cs typeface="FZLTZHB--B51-0"/>
              </a:rPr>
              <a:t>b&gt;</a:t>
            </a:r>
            <a:r>
              <a:rPr sz="2400" b="1" spc="232" baseline="-24305" dirty="0">
                <a:solidFill>
                  <a:srgbClr val="C00000"/>
                </a:solidFill>
                <a:latin typeface="FZLTZHB--B51-0"/>
                <a:cs typeface="FZLTZHB--B51-0"/>
              </a:rPr>
              <a:t> </a:t>
            </a:r>
            <a:r>
              <a:rPr sz="1400" b="1" spc="300" dirty="0">
                <a:latin typeface="FZLTZHB--B51-0"/>
                <a:cs typeface="FZLTZHB--B51-0"/>
              </a:rPr>
              <a:t>.</a:t>
            </a:r>
            <a:r>
              <a:rPr sz="1400" b="1" spc="-75" dirty="0">
                <a:latin typeface="FZLTZHB--B51-0"/>
                <a:cs typeface="FZLTZHB--B51-0"/>
              </a:rPr>
              <a:t>next_s</a:t>
            </a:r>
            <a:r>
              <a:rPr sz="1400" b="1" spc="110" dirty="0">
                <a:latin typeface="FZLTZHB--B51-0"/>
                <a:cs typeface="FZLTZHB--B51-0"/>
              </a:rPr>
              <a:t>iblin</a:t>
            </a:r>
            <a:r>
              <a:rPr sz="1400" b="1" spc="100" dirty="0">
                <a:latin typeface="FZLTZHB--B51-0"/>
                <a:cs typeface="FZLTZHB--B51-0"/>
              </a:rPr>
              <a:t>g</a:t>
            </a:r>
            <a:r>
              <a:rPr sz="2400" b="1" spc="-337" baseline="-17361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2400" b="1" spc="-300" baseline="-17361" dirty="0">
                <a:solidFill>
                  <a:srgbClr val="C00000"/>
                </a:solidFill>
                <a:latin typeface="FZLTZHB--B51-0"/>
                <a:cs typeface="FZLTZHB--B51-0"/>
              </a:rPr>
              <a:t>a&gt;</a:t>
            </a:r>
            <a:endParaRPr sz="2400" baseline="-17361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2245" y="3641748"/>
            <a:ext cx="3594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25" dirty="0">
                <a:solidFill>
                  <a:srgbClr val="C00000"/>
                </a:solidFill>
                <a:latin typeface="FZLTZHB--B51-0"/>
                <a:cs typeface="FZLTZHB--B51-0"/>
              </a:rPr>
              <a:t>&lt;</a:t>
            </a:r>
            <a:r>
              <a:rPr sz="1600" b="1" spc="-200" dirty="0">
                <a:solidFill>
                  <a:srgbClr val="C00000"/>
                </a:solidFill>
                <a:latin typeface="FZLTZHB--B51-0"/>
                <a:cs typeface="FZLTZHB--B51-0"/>
              </a:rPr>
              <a:t>a&gt;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0713" y="3898426"/>
            <a:ext cx="83946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9427"/>
                </a:solidFill>
                <a:latin typeface="Heiti SC"/>
                <a:cs typeface="Heiti SC"/>
              </a:rPr>
              <a:t>上行遍历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3755" y="3252256"/>
            <a:ext cx="83946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9427"/>
                </a:solidFill>
                <a:latin typeface="Heiti SC"/>
                <a:cs typeface="Heiti SC"/>
              </a:rPr>
              <a:t>平行遍历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3524" y="2737393"/>
            <a:ext cx="1209040" cy="68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30" dirty="0">
                <a:latin typeface="FZLTZHB--B51-0"/>
                <a:cs typeface="FZLTZHB--B51-0"/>
              </a:rPr>
              <a:t>.conten</a:t>
            </a:r>
            <a:r>
              <a:rPr sz="1400" b="1" spc="80" dirty="0">
                <a:latin typeface="FZLTZHB--B51-0"/>
                <a:cs typeface="FZLTZHB--B51-0"/>
              </a:rPr>
              <a:t>ts</a:t>
            </a:r>
            <a:endParaRPr sz="14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400" b="1" spc="120" dirty="0">
                <a:latin typeface="FZLTZHB--B51-0"/>
                <a:cs typeface="FZLTZHB--B51-0"/>
              </a:rPr>
              <a:t>.child</a:t>
            </a:r>
            <a:r>
              <a:rPr sz="1400" b="1" spc="114" dirty="0">
                <a:latin typeface="FZLTZHB--B51-0"/>
                <a:cs typeface="FZLTZHB--B51-0"/>
              </a:rPr>
              <a:t>r</a:t>
            </a:r>
            <a:r>
              <a:rPr sz="1400" b="1" spc="-165" dirty="0">
                <a:latin typeface="FZLTZHB--B51-0"/>
                <a:cs typeface="FZLTZHB--B51-0"/>
              </a:rPr>
              <a:t>en</a:t>
            </a:r>
            <a:endParaRPr sz="1400">
              <a:latin typeface="FZLTZHB--B51-0"/>
              <a:cs typeface="FZLTZHB--B51-0"/>
            </a:endParaRPr>
          </a:p>
          <a:p>
            <a:pPr marL="14604">
              <a:lnSpc>
                <a:spcPct val="100000"/>
              </a:lnSpc>
              <a:spcBef>
                <a:spcPts val="190"/>
              </a:spcBef>
            </a:pPr>
            <a:r>
              <a:rPr sz="1400" b="1" spc="-75" dirty="0">
                <a:latin typeface="FZLTZHB--B51-0"/>
                <a:cs typeface="FZLTZHB--B51-0"/>
              </a:rPr>
              <a:t>.desce</a:t>
            </a:r>
            <a:r>
              <a:rPr sz="1400" b="1" spc="-80" dirty="0">
                <a:latin typeface="FZLTZHB--B51-0"/>
                <a:cs typeface="FZLTZHB--B51-0"/>
              </a:rPr>
              <a:t>n</a:t>
            </a:r>
            <a:r>
              <a:rPr sz="1400" b="1" spc="-65" dirty="0">
                <a:latin typeface="FZLTZHB--B51-0"/>
                <a:cs typeface="FZLTZHB--B51-0"/>
              </a:rPr>
              <a:t>dants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9391" y="3849186"/>
            <a:ext cx="812800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1400" b="1" spc="10" dirty="0">
                <a:latin typeface="FZLTZHB--B51-0"/>
                <a:cs typeface="FZLTZHB--B51-0"/>
              </a:rPr>
              <a:t>.parent</a:t>
            </a:r>
            <a:endParaRPr sz="14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400" b="1" spc="10" dirty="0">
                <a:latin typeface="FZLTZHB--B51-0"/>
                <a:cs typeface="FZLTZHB--B51-0"/>
              </a:rPr>
              <a:t>.paren</a:t>
            </a:r>
            <a:r>
              <a:rPr sz="1400" b="1" spc="15" dirty="0">
                <a:latin typeface="FZLTZHB--B51-0"/>
                <a:cs typeface="FZLTZHB--B51-0"/>
              </a:rPr>
              <a:t>t</a:t>
            </a:r>
            <a:r>
              <a:rPr sz="1400" b="1" spc="-85" dirty="0">
                <a:latin typeface="FZLTZHB--B51-0"/>
                <a:cs typeface="FZLTZHB--B51-0"/>
              </a:rPr>
              <a:t>s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34460" y="3804089"/>
            <a:ext cx="16992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300" dirty="0">
                <a:latin typeface="FZLTZHB--B51-0"/>
                <a:cs typeface="FZLTZHB--B51-0"/>
              </a:rPr>
              <a:t>.</a:t>
            </a:r>
            <a:r>
              <a:rPr sz="1400" b="1" spc="5" dirty="0">
                <a:latin typeface="FZLTZHB--B51-0"/>
                <a:cs typeface="FZLTZHB--B51-0"/>
              </a:rPr>
              <a:t>previ</a:t>
            </a:r>
            <a:r>
              <a:rPr sz="1400" b="1" spc="10" dirty="0">
                <a:latin typeface="FZLTZHB--B51-0"/>
                <a:cs typeface="FZLTZHB--B51-0"/>
              </a:rPr>
              <a:t>o</a:t>
            </a:r>
            <a:r>
              <a:rPr sz="1400" b="1" spc="20" dirty="0">
                <a:latin typeface="FZLTZHB--B51-0"/>
                <a:cs typeface="FZLTZHB--B51-0"/>
              </a:rPr>
              <a:t>us_sib</a:t>
            </a:r>
            <a:r>
              <a:rPr sz="1400" b="1" spc="15" dirty="0">
                <a:latin typeface="FZLTZHB--B51-0"/>
                <a:cs typeface="FZLTZHB--B51-0"/>
              </a:rPr>
              <a:t>l</a:t>
            </a:r>
            <a:r>
              <a:rPr sz="1400" b="1" spc="25" dirty="0">
                <a:latin typeface="FZLTZHB--B51-0"/>
                <a:cs typeface="FZLTZHB--B51-0"/>
              </a:rPr>
              <a:t>ing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2684" y="4038983"/>
            <a:ext cx="179768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sz="1400" b="1" spc="300" dirty="0">
                <a:latin typeface="FZLTZHB--B51-0"/>
                <a:cs typeface="FZLTZHB--B51-0"/>
              </a:rPr>
              <a:t>.</a:t>
            </a:r>
            <a:r>
              <a:rPr sz="1400" b="1" spc="-75" dirty="0">
                <a:latin typeface="FZLTZHB--B51-0"/>
                <a:cs typeface="FZLTZHB--B51-0"/>
              </a:rPr>
              <a:t>next_s</a:t>
            </a:r>
            <a:r>
              <a:rPr sz="1400" b="1" spc="90" dirty="0">
                <a:latin typeface="FZLTZHB--B51-0"/>
                <a:cs typeface="FZLTZHB--B51-0"/>
              </a:rPr>
              <a:t>iblings</a:t>
            </a:r>
            <a:endParaRPr sz="14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400" b="1" spc="300" dirty="0">
                <a:latin typeface="FZLTZHB--B51-0"/>
                <a:cs typeface="FZLTZHB--B51-0"/>
              </a:rPr>
              <a:t>.</a:t>
            </a:r>
            <a:r>
              <a:rPr sz="1400" b="1" spc="5" dirty="0">
                <a:latin typeface="FZLTZHB--B51-0"/>
                <a:cs typeface="FZLTZHB--B51-0"/>
              </a:rPr>
              <a:t>previ</a:t>
            </a:r>
            <a:r>
              <a:rPr sz="1400" b="1" spc="10" dirty="0">
                <a:latin typeface="FZLTZHB--B51-0"/>
                <a:cs typeface="FZLTZHB--B51-0"/>
              </a:rPr>
              <a:t>o</a:t>
            </a:r>
            <a:r>
              <a:rPr sz="1400" b="1" spc="20" dirty="0">
                <a:latin typeface="FZLTZHB--B51-0"/>
                <a:cs typeface="FZLTZHB--B51-0"/>
              </a:rPr>
              <a:t>us_sib</a:t>
            </a:r>
            <a:r>
              <a:rPr sz="1400" b="1" spc="15" dirty="0">
                <a:latin typeface="FZLTZHB--B51-0"/>
                <a:cs typeface="FZLTZHB--B51-0"/>
              </a:rPr>
              <a:t>l</a:t>
            </a:r>
            <a:r>
              <a:rPr sz="1400" b="1" dirty="0">
                <a:latin typeface="FZLTZHB--B51-0"/>
                <a:cs typeface="FZLTZHB--B51-0"/>
              </a:rPr>
              <a:t>ings</a:t>
            </a:r>
            <a:endParaRPr sz="1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111" y="1529255"/>
            <a:ext cx="634428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4630">
              <a:lnSpc>
                <a:spcPct val="100000"/>
              </a:lnSpc>
            </a:pP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正则表达式解析和处理功能库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提供了定义和解析正则表达式的一批通用功能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可用于各类场景，包括定点的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信息提取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最主要的标准库之一，无需安装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06600" y="1529255"/>
            <a:ext cx="45478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正则表达式解析和处理功能库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3258" y="4623695"/>
            <a:ext cx="553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doc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n.org/3.6/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li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brary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291" y="2513479"/>
            <a:ext cx="1563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-114" dirty="0">
                <a:latin typeface="FZLTZHB--B51-0"/>
                <a:cs typeface="FZLTZHB--B51-0"/>
              </a:rPr>
              <a:t>s</a:t>
            </a:r>
            <a:r>
              <a:rPr sz="2000" b="1" spc="-225" dirty="0">
                <a:latin typeface="FZLTZHB--B51-0"/>
                <a:cs typeface="FZLTZHB--B51-0"/>
              </a:rPr>
              <a:t>e</a:t>
            </a:r>
            <a:r>
              <a:rPr sz="2000" b="1" spc="-229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r</a:t>
            </a:r>
            <a:r>
              <a:rPr sz="2000" b="1" spc="35" dirty="0">
                <a:latin typeface="FZLTZHB--B51-0"/>
                <a:cs typeface="FZLTZHB--B51-0"/>
              </a:rPr>
              <a:t>c</a:t>
            </a:r>
            <a:r>
              <a:rPr sz="2000" b="1" spc="-240" dirty="0">
                <a:latin typeface="FZLTZHB--B51-0"/>
                <a:cs typeface="FZLTZHB--B51-0"/>
              </a:rPr>
              <a:t>h</a:t>
            </a:r>
            <a:r>
              <a:rPr sz="2000" b="1" spc="310" dirty="0">
                <a:latin typeface="FZLTZHB--B51-0"/>
                <a:cs typeface="FZLTZHB--B51-0"/>
              </a:rPr>
              <a:t>()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291" y="3122977"/>
            <a:ext cx="1423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-900" dirty="0">
                <a:latin typeface="FZLTZHB--B51-0"/>
                <a:cs typeface="FZLTZHB--B51-0"/>
              </a:rPr>
              <a:t>m</a:t>
            </a:r>
            <a:r>
              <a:rPr sz="2000" b="1" spc="-220" dirty="0">
                <a:latin typeface="FZLTZHB--B51-0"/>
                <a:cs typeface="FZLTZHB--B51-0"/>
              </a:rPr>
              <a:t>a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-200" dirty="0">
                <a:latin typeface="FZLTZHB--B51-0"/>
                <a:cs typeface="FZLTZHB--B51-0"/>
              </a:rPr>
              <a:t>c</a:t>
            </a:r>
            <a:r>
              <a:rPr sz="2000" b="1" spc="-215" dirty="0">
                <a:latin typeface="FZLTZHB--B51-0"/>
                <a:cs typeface="FZLTZHB--B51-0"/>
              </a:rPr>
              <a:t>h</a:t>
            </a:r>
            <a:r>
              <a:rPr sz="2000" b="1" spc="310" dirty="0">
                <a:latin typeface="FZLTZHB--B51-0"/>
                <a:cs typeface="FZLTZHB--B51-0"/>
              </a:rPr>
              <a:t>()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291" y="3732474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395" dirty="0">
                <a:latin typeface="FZLTZHB--B51-0"/>
                <a:cs typeface="FZLTZHB--B51-0"/>
              </a:rPr>
              <a:t>f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-229" dirty="0">
                <a:latin typeface="FZLTZHB--B51-0"/>
                <a:cs typeface="FZLTZHB--B51-0"/>
              </a:rPr>
              <a:t>da</a:t>
            </a:r>
            <a:r>
              <a:rPr sz="2000" b="1" spc="575" dirty="0">
                <a:latin typeface="FZLTZHB--B51-0"/>
                <a:cs typeface="FZLTZHB--B51-0"/>
              </a:rPr>
              <a:t>l</a:t>
            </a:r>
            <a:r>
              <a:rPr sz="2000" b="1" spc="570" dirty="0">
                <a:latin typeface="FZLTZHB--B51-0"/>
                <a:cs typeface="FZLTZHB--B51-0"/>
              </a:rPr>
              <a:t>l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747" y="3187682"/>
            <a:ext cx="365950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35" dirty="0">
                <a:solidFill>
                  <a:srgbClr val="4E9A06"/>
                </a:solidFill>
                <a:latin typeface="FZLTZHB--B51-0"/>
                <a:cs typeface="FZLTZHB--B51-0"/>
              </a:rPr>
              <a:t>r</a:t>
            </a:r>
            <a:r>
              <a:rPr sz="2000" b="1" spc="660" dirty="0">
                <a:solidFill>
                  <a:srgbClr val="4E9A06"/>
                </a:solidFill>
                <a:latin typeface="FZLTZHB--B51-0"/>
                <a:cs typeface="FZLTZHB--B51-0"/>
              </a:rPr>
              <a:t>'</a:t>
            </a:r>
            <a:r>
              <a:rPr sz="2000" b="1" spc="470" dirty="0">
                <a:solidFill>
                  <a:srgbClr val="4E9A06"/>
                </a:solidFill>
                <a:latin typeface="FZLTZHB--B51-0"/>
                <a:cs typeface="FZLTZHB--B51-0"/>
              </a:rPr>
              <a:t>\</a:t>
            </a:r>
            <a:r>
              <a:rPr sz="2000" b="1" spc="-225" dirty="0">
                <a:solidFill>
                  <a:srgbClr val="4E9A06"/>
                </a:solidFill>
                <a:latin typeface="FZLTZHB--B51-0"/>
                <a:cs typeface="FZLTZHB--B51-0"/>
              </a:rPr>
              <a:t>d</a:t>
            </a:r>
            <a:r>
              <a:rPr sz="2000" b="1" spc="35" dirty="0">
                <a:solidFill>
                  <a:srgbClr val="4E9A06"/>
                </a:solidFill>
                <a:latin typeface="FZLTZHB--B51-0"/>
                <a:cs typeface="FZLTZHB--B51-0"/>
              </a:rPr>
              <a:t>{</a:t>
            </a:r>
            <a:r>
              <a:rPr sz="2000" b="1" spc="45" dirty="0">
                <a:solidFill>
                  <a:srgbClr val="4E9A06"/>
                </a:solidFill>
                <a:latin typeface="FZLTZHB--B51-0"/>
                <a:cs typeface="FZLTZHB--B51-0"/>
              </a:rPr>
              <a:t>3</a:t>
            </a:r>
            <a:r>
              <a:rPr sz="2000" b="1" spc="295" dirty="0">
                <a:solidFill>
                  <a:srgbClr val="4E9A06"/>
                </a:solidFill>
                <a:latin typeface="FZLTZHB--B51-0"/>
                <a:cs typeface="FZLTZHB--B51-0"/>
              </a:rPr>
              <a:t>}</a:t>
            </a:r>
            <a:r>
              <a:rPr sz="2000" b="1" spc="-265" dirty="0">
                <a:solidFill>
                  <a:srgbClr val="4E9A06"/>
                </a:solidFill>
                <a:latin typeface="FZLTZHB--B51-0"/>
                <a:cs typeface="FZLTZHB--B51-0"/>
              </a:rPr>
              <a:t>-</a:t>
            </a:r>
            <a:r>
              <a:rPr sz="2000" b="1" spc="475" dirty="0">
                <a:solidFill>
                  <a:srgbClr val="4E9A06"/>
                </a:solidFill>
                <a:latin typeface="FZLTZHB--B51-0"/>
                <a:cs typeface="FZLTZHB--B51-0"/>
              </a:rPr>
              <a:t>\</a:t>
            </a:r>
            <a:r>
              <a:rPr sz="2000" b="1" spc="-225" dirty="0">
                <a:solidFill>
                  <a:srgbClr val="4E9A06"/>
                </a:solidFill>
                <a:latin typeface="FZLTZHB--B51-0"/>
                <a:cs typeface="FZLTZHB--B51-0"/>
              </a:rPr>
              <a:t>d</a:t>
            </a:r>
            <a:r>
              <a:rPr sz="2000" b="1" spc="125" dirty="0">
                <a:solidFill>
                  <a:srgbClr val="4E9A06"/>
                </a:solidFill>
                <a:latin typeface="FZLTZHB--B51-0"/>
                <a:cs typeface="FZLTZHB--B51-0"/>
              </a:rPr>
              <a:t>{8</a:t>
            </a:r>
            <a:r>
              <a:rPr sz="2000" b="1" spc="90" dirty="0">
                <a:solidFill>
                  <a:srgbClr val="4E9A06"/>
                </a:solidFill>
                <a:latin typeface="FZLTZHB--B51-0"/>
                <a:cs typeface="FZLTZHB--B51-0"/>
              </a:rPr>
              <a:t>}</a:t>
            </a:r>
            <a:r>
              <a:rPr sz="2000" b="1" spc="509" dirty="0">
                <a:solidFill>
                  <a:srgbClr val="4E9A06"/>
                </a:solidFill>
                <a:latin typeface="FZLTZHB--B51-0"/>
                <a:cs typeface="FZLTZHB--B51-0"/>
              </a:rPr>
              <a:t>|</a:t>
            </a:r>
            <a:r>
              <a:rPr sz="2000" b="1" spc="475" dirty="0">
                <a:solidFill>
                  <a:srgbClr val="4E9A06"/>
                </a:solidFill>
                <a:latin typeface="FZLTZHB--B51-0"/>
                <a:cs typeface="FZLTZHB--B51-0"/>
              </a:rPr>
              <a:t>\</a:t>
            </a:r>
            <a:r>
              <a:rPr sz="2000" b="1" spc="-235" dirty="0">
                <a:solidFill>
                  <a:srgbClr val="4E9A06"/>
                </a:solidFill>
                <a:latin typeface="FZLTZHB--B51-0"/>
                <a:cs typeface="FZLTZHB--B51-0"/>
              </a:rPr>
              <a:t>d</a:t>
            </a:r>
            <a:r>
              <a:rPr sz="2000" b="1" spc="20" dirty="0">
                <a:solidFill>
                  <a:srgbClr val="4E9A06"/>
                </a:solidFill>
                <a:latin typeface="FZLTZHB--B51-0"/>
                <a:cs typeface="FZLTZHB--B51-0"/>
              </a:rPr>
              <a:t>{</a:t>
            </a:r>
            <a:r>
              <a:rPr sz="2000" b="1" spc="30" dirty="0">
                <a:solidFill>
                  <a:srgbClr val="4E9A06"/>
                </a:solidFill>
                <a:latin typeface="FZLTZHB--B51-0"/>
                <a:cs typeface="FZLTZHB--B51-0"/>
              </a:rPr>
              <a:t>4</a:t>
            </a:r>
            <a:r>
              <a:rPr sz="2000" b="1" spc="300" dirty="0">
                <a:solidFill>
                  <a:srgbClr val="4E9A06"/>
                </a:solidFill>
                <a:latin typeface="FZLTZHB--B51-0"/>
                <a:cs typeface="FZLTZHB--B51-0"/>
              </a:rPr>
              <a:t>}</a:t>
            </a:r>
            <a:r>
              <a:rPr sz="2000" b="1" spc="-260" dirty="0">
                <a:solidFill>
                  <a:srgbClr val="4E9A06"/>
                </a:solidFill>
                <a:latin typeface="FZLTZHB--B51-0"/>
                <a:cs typeface="FZLTZHB--B51-0"/>
              </a:rPr>
              <a:t>-</a:t>
            </a:r>
            <a:r>
              <a:rPr sz="2000" b="1" spc="470" dirty="0">
                <a:solidFill>
                  <a:srgbClr val="4E9A06"/>
                </a:solidFill>
                <a:latin typeface="FZLTZHB--B51-0"/>
                <a:cs typeface="FZLTZHB--B51-0"/>
              </a:rPr>
              <a:t>\</a:t>
            </a:r>
            <a:r>
              <a:rPr sz="2000" b="1" spc="-235" dirty="0">
                <a:solidFill>
                  <a:srgbClr val="4E9A06"/>
                </a:solidFill>
                <a:latin typeface="FZLTZHB--B51-0"/>
                <a:cs typeface="FZLTZHB--B51-0"/>
              </a:rPr>
              <a:t>d</a:t>
            </a:r>
            <a:r>
              <a:rPr sz="2000" b="1" spc="30" dirty="0">
                <a:solidFill>
                  <a:srgbClr val="4E9A06"/>
                </a:solidFill>
                <a:latin typeface="FZLTZHB--B51-0"/>
                <a:cs typeface="FZLTZHB--B51-0"/>
              </a:rPr>
              <a:t>{</a:t>
            </a:r>
            <a:r>
              <a:rPr sz="2000" b="1" spc="60" dirty="0">
                <a:solidFill>
                  <a:srgbClr val="4E9A06"/>
                </a:solidFill>
                <a:latin typeface="FZLTZHB--B51-0"/>
                <a:cs typeface="FZLTZHB--B51-0"/>
              </a:rPr>
              <a:t>7</a:t>
            </a:r>
            <a:r>
              <a:rPr sz="2000" b="1" spc="300" dirty="0">
                <a:solidFill>
                  <a:srgbClr val="4E9A06"/>
                </a:solidFill>
                <a:latin typeface="FZLTZHB--B51-0"/>
                <a:cs typeface="FZLTZHB--B51-0"/>
              </a:rPr>
              <a:t>}</a:t>
            </a:r>
            <a:r>
              <a:rPr sz="2000" b="1" spc="660" dirty="0">
                <a:solidFill>
                  <a:srgbClr val="4E9A06"/>
                </a:solidFill>
                <a:latin typeface="FZLTZHB--B51-0"/>
                <a:cs typeface="FZLTZHB--B51-0"/>
              </a:rPr>
              <a:t>'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1898" y="2517285"/>
            <a:ext cx="142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-114" dirty="0">
                <a:latin typeface="FZLTZHB--B51-0"/>
                <a:cs typeface="FZLTZHB--B51-0"/>
              </a:rPr>
              <a:t>s</a:t>
            </a:r>
            <a:r>
              <a:rPr sz="2000" b="1" spc="-235" dirty="0">
                <a:latin typeface="FZLTZHB--B51-0"/>
                <a:cs typeface="FZLTZHB--B51-0"/>
              </a:rPr>
              <a:t>p</a:t>
            </a:r>
            <a:r>
              <a:rPr sz="2000" b="1" spc="565" dirty="0">
                <a:latin typeface="FZLTZHB--B51-0"/>
                <a:cs typeface="FZLTZHB--B51-0"/>
              </a:rPr>
              <a:t>l</a:t>
            </a:r>
            <a:r>
              <a:rPr sz="2000" b="1" spc="375" dirty="0">
                <a:latin typeface="FZLTZHB--B51-0"/>
                <a:cs typeface="FZLTZHB--B51-0"/>
              </a:rPr>
              <a:t>i</a:t>
            </a:r>
            <a:r>
              <a:rPr sz="2000" b="1" spc="535" dirty="0"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1898" y="3126783"/>
            <a:ext cx="18421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395" dirty="0">
                <a:latin typeface="FZLTZHB--B51-0"/>
                <a:cs typeface="FZLTZHB--B51-0"/>
              </a:rPr>
              <a:t>f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245" dirty="0">
                <a:latin typeface="FZLTZHB--B51-0"/>
                <a:cs typeface="FZLTZHB--B51-0"/>
              </a:rPr>
              <a:t>d</a:t>
            </a:r>
            <a:r>
              <a:rPr sz="2000" b="1" spc="90" dirty="0">
                <a:latin typeface="FZLTZHB--B51-0"/>
                <a:cs typeface="FZLTZHB--B51-0"/>
              </a:rPr>
              <a:t>i</a:t>
            </a:r>
            <a:r>
              <a:rPr sz="2000" b="1" spc="350" dirty="0">
                <a:latin typeface="FZLTZHB--B51-0"/>
                <a:cs typeface="FZLTZHB--B51-0"/>
              </a:rPr>
              <a:t>t</a:t>
            </a:r>
            <a:r>
              <a:rPr sz="2000" b="1" spc="-225" dirty="0">
                <a:latin typeface="FZLTZHB--B51-0"/>
                <a:cs typeface="FZLTZHB--B51-0"/>
              </a:rPr>
              <a:t>e</a:t>
            </a:r>
            <a:r>
              <a:rPr sz="2000" b="1" spc="235" dirty="0">
                <a:latin typeface="FZLTZHB--B51-0"/>
                <a:cs typeface="FZLTZHB--B51-0"/>
              </a:rPr>
              <a:t>r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1898" y="3736280"/>
            <a:ext cx="11430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9" dirty="0">
                <a:latin typeface="FZLTZHB--B51-0"/>
                <a:cs typeface="FZLTZHB--B51-0"/>
              </a:rPr>
              <a:t>r</a:t>
            </a:r>
            <a:r>
              <a:rPr sz="2000" b="1" spc="130" dirty="0">
                <a:latin typeface="FZLTZHB--B51-0"/>
                <a:cs typeface="FZLTZHB--B51-0"/>
              </a:rPr>
              <a:t>e</a:t>
            </a:r>
            <a:r>
              <a:rPr sz="2000" b="1" spc="60" dirty="0">
                <a:latin typeface="FZLTZHB--B51-0"/>
                <a:cs typeface="FZLTZHB--B51-0"/>
              </a:rPr>
              <a:t>.</a:t>
            </a:r>
            <a:r>
              <a:rPr sz="2000" b="1" spc="-114" dirty="0">
                <a:latin typeface="FZLTZHB--B51-0"/>
                <a:cs typeface="FZLTZHB--B51-0"/>
              </a:rPr>
              <a:t>s</a:t>
            </a:r>
            <a:r>
              <a:rPr sz="2000" b="1" spc="-235" dirty="0">
                <a:latin typeface="FZLTZHB--B51-0"/>
                <a:cs typeface="FZLTZHB--B51-0"/>
              </a:rPr>
              <a:t>u</a:t>
            </a:r>
            <a:r>
              <a:rPr sz="2000" b="1" spc="-245" dirty="0">
                <a:latin typeface="FZLTZHB--B51-0"/>
                <a:cs typeface="FZLTZHB--B51-0"/>
              </a:rPr>
              <a:t>b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080" y="1529255"/>
            <a:ext cx="779780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Goos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提取文章类型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页面的功能库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提供了对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页面中文章信息</a:t>
            </a:r>
            <a:r>
              <a:rPr sz="2400" b="1" spc="459" dirty="0">
                <a:latin typeface="Arial"/>
                <a:cs typeface="Arial"/>
              </a:rPr>
              <a:t>/</a:t>
            </a:r>
            <a:r>
              <a:rPr sz="2400" b="1" dirty="0">
                <a:latin typeface="Heiti SC"/>
                <a:cs typeface="Heiti SC"/>
              </a:rPr>
              <a:t>视频等元数据的提取功能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针对特定类型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页面，应用覆盖面较广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最主要的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信息提取库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信息</a:t>
            </a:r>
            <a:r>
              <a:rPr spc="-10" dirty="0">
                <a:latin typeface="Arial Unicode MS"/>
                <a:cs typeface="Arial Unicode MS"/>
              </a:rPr>
              <a:t>提</a:t>
            </a:r>
            <a:r>
              <a:rPr dirty="0">
                <a:latin typeface="Arial Unicode MS"/>
                <a:cs typeface="Arial Unicode MS"/>
              </a:rPr>
              <a:t>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100" y="2287291"/>
            <a:ext cx="7919720" cy="266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85" dirty="0">
                <a:latin typeface="FZLTZHB--B51-0"/>
                <a:cs typeface="FZLTZHB--B51-0"/>
              </a:rPr>
              <a:t>g</a:t>
            </a:r>
            <a:r>
              <a:rPr sz="1600" b="1" spc="-195" dirty="0">
                <a:latin typeface="FZLTZHB--B51-0"/>
                <a:cs typeface="FZLTZHB--B51-0"/>
              </a:rPr>
              <a:t>o</a:t>
            </a:r>
            <a:r>
              <a:rPr sz="1600" b="1" spc="-155" dirty="0">
                <a:latin typeface="FZLTZHB--B51-0"/>
                <a:cs typeface="FZLTZHB--B51-0"/>
              </a:rPr>
              <a:t>ose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315" dirty="0">
                <a:latin typeface="FZLTZHB--B51-0"/>
                <a:cs typeface="FZLTZHB--B51-0"/>
              </a:rPr>
              <a:t>Go</a:t>
            </a:r>
            <a:r>
              <a:rPr sz="1600" b="1" spc="-280" dirty="0">
                <a:latin typeface="FZLTZHB--B51-0"/>
                <a:cs typeface="FZLTZHB--B51-0"/>
              </a:rPr>
              <a:t>o</a:t>
            </a:r>
            <a:r>
              <a:rPr sz="1600" b="1" spc="-145" dirty="0">
                <a:latin typeface="FZLTZHB--B51-0"/>
                <a:cs typeface="FZLTZHB--B51-0"/>
              </a:rPr>
              <a:t>se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80000"/>
              </a:lnSpc>
            </a:pPr>
            <a:r>
              <a:rPr sz="1600" b="1" spc="180" dirty="0">
                <a:latin typeface="FZLTZHB--B51-0"/>
                <a:cs typeface="FZLTZHB--B51-0"/>
              </a:rPr>
              <a:t>ur</a:t>
            </a:r>
            <a:r>
              <a:rPr sz="1600" b="1" spc="85" dirty="0">
                <a:latin typeface="FZLTZHB--B51-0"/>
                <a:cs typeface="FZLTZHB--B51-0"/>
              </a:rPr>
              <a:t>l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51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18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http:/</a:t>
            </a:r>
            <a:r>
              <a:rPr sz="1600" b="1" spc="114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/</a:t>
            </a:r>
            <a:r>
              <a:rPr sz="1600" b="1" spc="-24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www.el</a:t>
            </a:r>
            <a:r>
              <a:rPr sz="1600" b="1" spc="-37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m</a:t>
            </a:r>
            <a:r>
              <a:rPr sz="1600" b="1" spc="-10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undo.e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s</a:t>
            </a:r>
            <a:r>
              <a:rPr sz="1600" b="1" spc="-9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/elmun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d</a:t>
            </a:r>
            <a:r>
              <a:rPr sz="1600" b="1" spc="1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o/2012</a:t>
            </a:r>
            <a:r>
              <a:rPr sz="1600" b="1" spc="-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/</a:t>
            </a:r>
            <a:r>
              <a:rPr sz="1600" b="1" spc="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10/28/</a:t>
            </a:r>
            <a:r>
              <a:rPr sz="1600" b="1" spc="-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e</a:t>
            </a:r>
            <a:r>
              <a:rPr sz="1600" b="1" spc="-6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spana/</a:t>
            </a:r>
            <a:r>
              <a:rPr sz="1600" b="1" spc="-7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1</a:t>
            </a:r>
            <a:r>
              <a:rPr sz="1600" b="1" spc="-16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351388</a:t>
            </a:r>
            <a:r>
              <a:rPr sz="1600" b="1" spc="-175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9</a:t>
            </a:r>
            <a:r>
              <a:rPr sz="1600" b="1" spc="-4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09.htm</a:t>
            </a:r>
            <a:r>
              <a:rPr sz="1600" b="1" spc="-3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l</a:t>
            </a:r>
            <a:r>
              <a:rPr sz="1600" b="1" spc="530" dirty="0">
                <a:solidFill>
                  <a:srgbClr val="1DB41D"/>
                </a:solidFill>
                <a:latin typeface="FZLTZHB--B51-0"/>
                <a:cs typeface="FZLTZHB--B51-0"/>
                <a:hlinkClick r:id="rId4"/>
              </a:rPr>
              <a:t>'</a:t>
            </a:r>
            <a:r>
              <a:rPr sz="1600" b="1" spc="67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185" dirty="0">
                <a:latin typeface="FZLTZHB--B51-0"/>
                <a:cs typeface="FZLTZHB--B51-0"/>
              </a:rPr>
              <a:t>g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315" dirty="0">
                <a:latin typeface="FZLTZHB--B51-0"/>
                <a:cs typeface="FZLTZHB--B51-0"/>
              </a:rPr>
              <a:t>Go</a:t>
            </a:r>
            <a:r>
              <a:rPr sz="1600" b="1" spc="-280" dirty="0">
                <a:latin typeface="FZLTZHB--B51-0"/>
                <a:cs typeface="FZLTZHB--B51-0"/>
              </a:rPr>
              <a:t>o</a:t>
            </a:r>
            <a:r>
              <a:rPr sz="1600" b="1" spc="45" dirty="0">
                <a:latin typeface="FZLTZHB--B51-0"/>
                <a:cs typeface="FZLTZHB--B51-0"/>
              </a:rPr>
              <a:t>se({</a:t>
            </a:r>
            <a:r>
              <a:rPr sz="1600" b="1" spc="5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-155" dirty="0">
                <a:solidFill>
                  <a:srgbClr val="1DB41D"/>
                </a:solidFill>
                <a:latin typeface="FZLTZHB--B51-0"/>
                <a:cs typeface="FZLTZHB--B51-0"/>
              </a:rPr>
              <a:t>u</a:t>
            </a:r>
            <a:r>
              <a:rPr sz="1600" b="1" spc="-15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16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e_meta</a:t>
            </a:r>
            <a:r>
              <a:rPr sz="16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_</a:t>
            </a:r>
            <a:r>
              <a:rPr sz="16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langua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16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600" b="1" spc="5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5" dirty="0">
                <a:latin typeface="FZLTZHB--B51-0"/>
                <a:cs typeface="FZLTZHB--B51-0"/>
              </a:rPr>
              <a:t>Fa</a:t>
            </a:r>
            <a:r>
              <a:rPr sz="1600" b="1" spc="-10" dirty="0">
                <a:latin typeface="FZLTZHB--B51-0"/>
                <a:cs typeface="FZLTZHB--B51-0"/>
              </a:rPr>
              <a:t>l</a:t>
            </a:r>
            <a:r>
              <a:rPr sz="1600" b="1" spc="25" dirty="0">
                <a:latin typeface="FZLTZHB--B51-0"/>
                <a:cs typeface="FZLTZHB--B51-0"/>
              </a:rPr>
              <a:t>se</a:t>
            </a:r>
            <a:r>
              <a:rPr sz="1600" b="1" spc="1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1DB41D"/>
                </a:solidFill>
                <a:latin typeface="FZLTZHB--B51-0"/>
                <a:cs typeface="FZLTZHB--B51-0"/>
              </a:rPr>
              <a:t>'t</a:t>
            </a:r>
            <a:r>
              <a:rPr sz="1600" b="1" spc="31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6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rget_la</a:t>
            </a:r>
            <a:r>
              <a:rPr sz="16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nguage</a:t>
            </a:r>
            <a:r>
              <a:rPr sz="1600" b="1" spc="-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335" dirty="0">
                <a:latin typeface="FZLTZHB--B51-0"/>
                <a:cs typeface="FZLTZHB--B51-0"/>
              </a:rPr>
              <a:t>:</a:t>
            </a:r>
            <a:r>
              <a:rPr sz="1600" b="1" spc="5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-145" dirty="0">
                <a:solidFill>
                  <a:srgbClr val="1DB41D"/>
                </a:solidFill>
                <a:latin typeface="FZLTZHB--B51-0"/>
                <a:cs typeface="FZLTZHB--B51-0"/>
              </a:rPr>
              <a:t>es</a:t>
            </a:r>
            <a:r>
              <a:rPr sz="1600" b="1" spc="5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240" dirty="0">
                <a:latin typeface="FZLTZHB--B51-0"/>
                <a:cs typeface="FZLTZHB--B51-0"/>
              </a:rPr>
              <a:t>})</a:t>
            </a:r>
            <a:endParaRPr sz="1600">
              <a:latin typeface="FZLTZHB--B51-0"/>
              <a:cs typeface="FZLTZHB--B51-0"/>
            </a:endParaRPr>
          </a:p>
          <a:p>
            <a:pPr marL="12700" marR="4785360" indent="-635">
              <a:lnSpc>
                <a:spcPct val="180000"/>
              </a:lnSpc>
            </a:pPr>
            <a:r>
              <a:rPr sz="1600" b="1" spc="114" dirty="0">
                <a:latin typeface="FZLTZHB--B51-0"/>
                <a:cs typeface="FZLTZHB--B51-0"/>
              </a:rPr>
              <a:t>articl</a:t>
            </a:r>
            <a:r>
              <a:rPr sz="1600" b="1" spc="180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40" dirty="0">
                <a:latin typeface="FZLTZHB--B51-0"/>
                <a:cs typeface="FZLTZHB--B51-0"/>
              </a:rPr>
              <a:t>g.e</a:t>
            </a:r>
            <a:r>
              <a:rPr sz="1600" b="1" spc="-55" dirty="0">
                <a:latin typeface="FZLTZHB--B51-0"/>
                <a:cs typeface="FZLTZHB--B51-0"/>
              </a:rPr>
              <a:t>x</a:t>
            </a:r>
            <a:r>
              <a:rPr sz="1600" b="1" spc="80" dirty="0">
                <a:latin typeface="FZLTZHB--B51-0"/>
                <a:cs typeface="FZLTZHB--B51-0"/>
              </a:rPr>
              <a:t>tract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u</a:t>
            </a:r>
            <a:r>
              <a:rPr sz="1600" b="1" spc="-5" dirty="0">
                <a:latin typeface="FZLTZHB--B51-0"/>
                <a:cs typeface="FZLTZHB--B51-0"/>
              </a:rPr>
              <a:t>r</a:t>
            </a:r>
            <a:r>
              <a:rPr sz="1600" b="1" spc="455" dirty="0">
                <a:latin typeface="FZLTZHB--B51-0"/>
                <a:cs typeface="FZLTZHB--B51-0"/>
              </a:rPr>
              <a:t>l</a:t>
            </a:r>
            <a:r>
              <a:rPr sz="1600" b="1" spc="-195" dirty="0">
                <a:latin typeface="FZLTZHB--B51-0"/>
                <a:cs typeface="FZLTZHB--B51-0"/>
              </a:rPr>
              <a:t>=</a:t>
            </a:r>
            <a:r>
              <a:rPr sz="1600" b="1" spc="150" dirty="0">
                <a:latin typeface="FZLTZHB--B51-0"/>
                <a:cs typeface="FZLTZHB--B51-0"/>
              </a:rPr>
              <a:t>url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14" dirty="0">
                <a:latin typeface="FZLTZHB--B51-0"/>
                <a:cs typeface="FZLTZHB--B51-0"/>
              </a:rPr>
              <a:t>articl</a:t>
            </a:r>
            <a:r>
              <a:rPr sz="1600" b="1" spc="165" dirty="0">
                <a:latin typeface="FZLTZHB--B51-0"/>
                <a:cs typeface="FZLTZHB--B51-0"/>
              </a:rPr>
              <a:t>e</a:t>
            </a:r>
            <a:r>
              <a:rPr sz="1600" b="1" spc="-15" dirty="0">
                <a:latin typeface="FZLTZHB--B51-0"/>
                <a:cs typeface="FZLTZHB--B51-0"/>
              </a:rPr>
              <a:t>.clean</a:t>
            </a:r>
            <a:r>
              <a:rPr sz="1600" b="1" spc="-30" dirty="0">
                <a:latin typeface="FZLTZHB--B51-0"/>
                <a:cs typeface="FZLTZHB--B51-0"/>
              </a:rPr>
              <a:t>ed_text</a:t>
            </a:r>
            <a:r>
              <a:rPr sz="1600" b="1" spc="300" dirty="0">
                <a:latin typeface="FZLTZHB--B51-0"/>
                <a:cs typeface="FZLTZHB--B51-0"/>
              </a:rPr>
              <a:t>[</a:t>
            </a:r>
            <a:r>
              <a:rPr sz="1600" b="1" spc="60" dirty="0">
                <a:latin typeface="FZLTZHB--B51-0"/>
                <a:cs typeface="FZLTZHB--B51-0"/>
              </a:rPr>
              <a:t>:150]</a:t>
            </a:r>
            <a:endParaRPr sz="16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250">
              <a:latin typeface="Times New Roman"/>
              <a:cs typeface="Times New Roman"/>
            </a:endParaRPr>
          </a:p>
          <a:p>
            <a:pPr marL="122174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er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-goos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4716" y="1529255"/>
            <a:ext cx="67519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Goos</a:t>
            </a:r>
            <a:r>
              <a:rPr sz="2400" b="1" spc="6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提取文章类型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页面的功能库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16487" y="2393801"/>
            <a:ext cx="591058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0" dirty="0">
                <a:latin typeface="Microsoft Sans Serif"/>
                <a:cs typeface="Microsoft Sans Serif"/>
              </a:rPr>
              <a:t>P</a:t>
            </a:r>
            <a:r>
              <a:rPr sz="4000" spc="-35" dirty="0">
                <a:latin typeface="Microsoft Sans Serif"/>
                <a:cs typeface="Microsoft Sans Serif"/>
              </a:rPr>
              <a:t>y</a:t>
            </a:r>
            <a:r>
              <a:rPr sz="4000" spc="370" dirty="0">
                <a:latin typeface="Microsoft Sans Serif"/>
                <a:cs typeface="Microsoft Sans Serif"/>
              </a:rPr>
              <a:t>t</a:t>
            </a:r>
            <a:r>
              <a:rPr sz="4000" spc="265" dirty="0">
                <a:latin typeface="Microsoft Sans Serif"/>
                <a:cs typeface="Microsoft Sans Serif"/>
              </a:rPr>
              <a:t>ho</a:t>
            </a:r>
            <a:r>
              <a:rPr sz="4000" spc="260" dirty="0">
                <a:latin typeface="Microsoft Sans Serif"/>
                <a:cs typeface="Microsoft Sans Serif"/>
              </a:rPr>
              <a:t>n</a:t>
            </a:r>
            <a:r>
              <a:rPr sz="4000" dirty="0">
                <a:latin typeface="Arial Unicode MS"/>
                <a:cs typeface="Arial Unicode MS"/>
              </a:rPr>
              <a:t>库</a:t>
            </a:r>
            <a:r>
              <a:rPr sz="4000" spc="-10" dirty="0">
                <a:latin typeface="Arial Unicode MS"/>
                <a:cs typeface="Arial Unicode MS"/>
              </a:rPr>
              <a:t>之</a:t>
            </a:r>
            <a:r>
              <a:rPr sz="4000" spc="190" dirty="0">
                <a:latin typeface="Microsoft Sans Serif"/>
                <a:cs typeface="Microsoft Sans Serif"/>
              </a:rPr>
              <a:t>W</a:t>
            </a:r>
            <a:r>
              <a:rPr sz="4000" spc="40" dirty="0">
                <a:latin typeface="Microsoft Sans Serif"/>
                <a:cs typeface="Microsoft Sans Serif"/>
              </a:rPr>
              <a:t>e</a:t>
            </a:r>
            <a:r>
              <a:rPr sz="4000" spc="330" dirty="0">
                <a:latin typeface="Microsoft Sans Serif"/>
                <a:cs typeface="Microsoft Sans Serif"/>
              </a:rPr>
              <a:t>b</a:t>
            </a:r>
            <a:r>
              <a:rPr sz="4000" dirty="0">
                <a:latin typeface="Arial Unicode MS"/>
                <a:cs typeface="Arial Unicode MS"/>
              </a:rPr>
              <a:t>网站</a:t>
            </a:r>
            <a:r>
              <a:rPr sz="4000" spc="-10" dirty="0">
                <a:latin typeface="Arial Unicode MS"/>
                <a:cs typeface="Arial Unicode MS"/>
              </a:rPr>
              <a:t>开</a:t>
            </a:r>
            <a:r>
              <a:rPr sz="4000" dirty="0">
                <a:latin typeface="Arial Unicode MS"/>
                <a:cs typeface="Arial Unicode MS"/>
              </a:rPr>
              <a:t>发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653" y="1529255"/>
            <a:ext cx="832294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1180">
              <a:lnSpc>
                <a:spcPct val="100000"/>
              </a:lnSpc>
            </a:pPr>
            <a:r>
              <a:rPr sz="2400" b="1" spc="16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j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最流行的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提供了构建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系统的基本应用框架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285" dirty="0">
                <a:latin typeface="Arial"/>
                <a:cs typeface="Arial"/>
              </a:rPr>
              <a:t>M</a:t>
            </a:r>
            <a:r>
              <a:rPr sz="2400" b="1" spc="275" dirty="0">
                <a:latin typeface="Arial"/>
                <a:cs typeface="Arial"/>
              </a:rPr>
              <a:t>T</a:t>
            </a:r>
            <a:r>
              <a:rPr sz="2400" b="1" spc="110" dirty="0">
                <a:latin typeface="Arial"/>
                <a:cs typeface="Arial"/>
              </a:rPr>
              <a:t>V</a:t>
            </a:r>
            <a:r>
              <a:rPr sz="2400" b="1" spc="-10" dirty="0">
                <a:latin typeface="Heiti SC"/>
                <a:cs typeface="Heiti SC"/>
              </a:rPr>
              <a:t>模</a:t>
            </a:r>
            <a:r>
              <a:rPr sz="2400" b="1" dirty="0">
                <a:latin typeface="Heiti SC"/>
                <a:cs typeface="Heiti SC"/>
              </a:rPr>
              <a:t>式：模型</a:t>
            </a:r>
            <a:r>
              <a:rPr sz="2400" b="1" spc="145" dirty="0">
                <a:latin typeface="Arial"/>
                <a:cs typeface="Arial"/>
              </a:rPr>
              <a:t>(mo</a:t>
            </a: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70" dirty="0">
                <a:latin typeface="Arial"/>
                <a:cs typeface="Arial"/>
              </a:rPr>
              <a:t>e</a:t>
            </a:r>
            <a:r>
              <a:rPr sz="2400" b="1" spc="30" dirty="0">
                <a:latin typeface="Arial"/>
                <a:cs typeface="Arial"/>
              </a:rPr>
              <a:t>l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5" dirty="0">
                <a:latin typeface="Heiti SC"/>
                <a:cs typeface="Heiti SC"/>
              </a:rPr>
              <a:t>、</a:t>
            </a:r>
            <a:r>
              <a:rPr sz="2400" b="1" dirty="0">
                <a:latin typeface="Heiti SC"/>
                <a:cs typeface="Heiti SC"/>
              </a:rPr>
              <a:t>模板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10" dirty="0">
                <a:latin typeface="Arial"/>
                <a:cs typeface="Arial"/>
              </a:rPr>
              <a:t>T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225" dirty="0">
                <a:latin typeface="Arial"/>
                <a:cs typeface="Arial"/>
              </a:rPr>
              <a:t>m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15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t</a:t>
            </a:r>
            <a:r>
              <a:rPr sz="2400" b="1" spc="65" dirty="0">
                <a:latin typeface="Arial"/>
                <a:cs typeface="Arial"/>
              </a:rPr>
              <a:t>e</a:t>
            </a:r>
            <a:r>
              <a:rPr sz="2400" b="1" spc="140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、视图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10" dirty="0">
                <a:latin typeface="Arial"/>
                <a:cs typeface="Arial"/>
              </a:rPr>
              <a:t>V</a:t>
            </a:r>
            <a:r>
              <a:rPr sz="2400" b="1" spc="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e</a:t>
            </a:r>
            <a:r>
              <a:rPr sz="2400" b="1" spc="180" dirty="0">
                <a:latin typeface="Arial"/>
                <a:cs typeface="Arial"/>
              </a:rPr>
              <a:t>w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最重要的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应用框架，略微复杂的应用框架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5" y="3018535"/>
            <a:ext cx="2134884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877" y="1779387"/>
            <a:ext cx="3635927" cy="163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90723" y="1585711"/>
            <a:ext cx="633857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 dirty="0">
              <a:latin typeface="Heiti SC"/>
              <a:cs typeface="Heiti SC"/>
            </a:endParaRPr>
          </a:p>
          <a:p>
            <a:pPr marL="12700" marR="5080" indent="723900">
              <a:lnSpc>
                <a:spcPts val="5190"/>
              </a:lnSpc>
              <a:spcBef>
                <a:spcPts val="550"/>
              </a:spcBef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纵览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05" dirty="0">
                <a:latin typeface="Arial"/>
                <a:cs typeface="Arial"/>
              </a:rPr>
              <a:t>tho</a:t>
            </a:r>
            <a:r>
              <a:rPr sz="2400" b="1" spc="13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计算生态，看见更大的世界 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 dirty="0">
              <a:latin typeface="Heiti SC"/>
              <a:cs typeface="Heiti SC"/>
            </a:endParaRPr>
          </a:p>
          <a:p>
            <a:pPr marL="736600">
              <a:lnSpc>
                <a:spcPct val="100000"/>
              </a:lnSpc>
              <a:spcBef>
                <a:spcPts val="1745"/>
              </a:spcBef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初步编写带有计算生态的复杂程序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2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237" y="2114550"/>
            <a:ext cx="1187450" cy="1257300"/>
          </a:xfrm>
          <a:custGeom>
            <a:avLst/>
            <a:gdLst/>
            <a:ahLst/>
            <a:cxnLst/>
            <a:rect l="l" t="t" r="r" b="b"/>
            <a:pathLst>
              <a:path w="1187450" h="1257300">
                <a:moveTo>
                  <a:pt x="311836" y="895350"/>
                </a:moveTo>
                <a:lnTo>
                  <a:pt x="247538" y="918210"/>
                </a:lnTo>
                <a:lnTo>
                  <a:pt x="225714" y="924560"/>
                </a:lnTo>
                <a:lnTo>
                  <a:pt x="161386" y="947419"/>
                </a:lnTo>
                <a:lnTo>
                  <a:pt x="121109" y="965200"/>
                </a:lnTo>
                <a:lnTo>
                  <a:pt x="84464" y="986789"/>
                </a:lnTo>
                <a:lnTo>
                  <a:pt x="52773" y="1010919"/>
                </a:lnTo>
                <a:lnTo>
                  <a:pt x="27363" y="1042669"/>
                </a:lnTo>
                <a:lnTo>
                  <a:pt x="9556" y="1079500"/>
                </a:lnTo>
                <a:lnTo>
                  <a:pt x="677" y="1123950"/>
                </a:lnTo>
                <a:lnTo>
                  <a:pt x="0" y="1149350"/>
                </a:lnTo>
                <a:lnTo>
                  <a:pt x="1509" y="1160780"/>
                </a:lnTo>
                <a:lnTo>
                  <a:pt x="15129" y="1209039"/>
                </a:lnTo>
                <a:lnTo>
                  <a:pt x="26054" y="1233170"/>
                </a:lnTo>
                <a:lnTo>
                  <a:pt x="32437" y="1245870"/>
                </a:lnTo>
                <a:lnTo>
                  <a:pt x="39392" y="1257300"/>
                </a:lnTo>
                <a:lnTo>
                  <a:pt x="311836" y="1257300"/>
                </a:lnTo>
                <a:lnTo>
                  <a:pt x="311836" y="895350"/>
                </a:lnTo>
                <a:close/>
              </a:path>
              <a:path w="1187450" h="1257300">
                <a:moveTo>
                  <a:pt x="311836" y="57911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8650"/>
                </a:lnTo>
                <a:lnTo>
                  <a:pt x="329318" y="637539"/>
                </a:lnTo>
                <a:lnTo>
                  <a:pt x="334181" y="647700"/>
                </a:lnTo>
                <a:lnTo>
                  <a:pt x="339415" y="657860"/>
                </a:lnTo>
                <a:lnTo>
                  <a:pt x="345148" y="668019"/>
                </a:lnTo>
                <a:lnTo>
                  <a:pt x="351505" y="679450"/>
                </a:lnTo>
                <a:lnTo>
                  <a:pt x="358611" y="692150"/>
                </a:lnTo>
                <a:lnTo>
                  <a:pt x="366594" y="704850"/>
                </a:lnTo>
                <a:lnTo>
                  <a:pt x="372079" y="715010"/>
                </a:lnTo>
                <a:lnTo>
                  <a:pt x="378094" y="726439"/>
                </a:lnTo>
                <a:lnTo>
                  <a:pt x="384569" y="736600"/>
                </a:lnTo>
                <a:lnTo>
                  <a:pt x="391435" y="746760"/>
                </a:lnTo>
                <a:lnTo>
                  <a:pt x="398623" y="758189"/>
                </a:lnTo>
                <a:lnTo>
                  <a:pt x="406066" y="768350"/>
                </a:lnTo>
                <a:lnTo>
                  <a:pt x="413693" y="779780"/>
                </a:lnTo>
                <a:lnTo>
                  <a:pt x="421436" y="791210"/>
                </a:lnTo>
                <a:lnTo>
                  <a:pt x="402477" y="835660"/>
                </a:lnTo>
                <a:lnTo>
                  <a:pt x="375638" y="863600"/>
                </a:lnTo>
                <a:lnTo>
                  <a:pt x="335585" y="886460"/>
                </a:lnTo>
                <a:lnTo>
                  <a:pt x="328092" y="890269"/>
                </a:lnTo>
                <a:lnTo>
                  <a:pt x="320599" y="892810"/>
                </a:lnTo>
                <a:lnTo>
                  <a:pt x="311836" y="895350"/>
                </a:lnTo>
                <a:lnTo>
                  <a:pt x="311872" y="1257300"/>
                </a:lnTo>
                <a:lnTo>
                  <a:pt x="593141" y="1257300"/>
                </a:lnTo>
                <a:lnTo>
                  <a:pt x="593141" y="1212850"/>
                </a:lnTo>
                <a:lnTo>
                  <a:pt x="584378" y="1211580"/>
                </a:lnTo>
                <a:lnTo>
                  <a:pt x="578155" y="1203960"/>
                </a:lnTo>
                <a:lnTo>
                  <a:pt x="578155" y="1184910"/>
                </a:lnTo>
                <a:lnTo>
                  <a:pt x="584378" y="1177289"/>
                </a:lnTo>
                <a:lnTo>
                  <a:pt x="593141" y="1176020"/>
                </a:lnTo>
                <a:lnTo>
                  <a:pt x="593141" y="1164589"/>
                </a:lnTo>
                <a:lnTo>
                  <a:pt x="584378" y="1163320"/>
                </a:lnTo>
                <a:lnTo>
                  <a:pt x="578155" y="1155700"/>
                </a:lnTo>
                <a:lnTo>
                  <a:pt x="578155" y="1136650"/>
                </a:lnTo>
                <a:lnTo>
                  <a:pt x="584378" y="1127760"/>
                </a:lnTo>
                <a:lnTo>
                  <a:pt x="593141" y="1127760"/>
                </a:lnTo>
                <a:lnTo>
                  <a:pt x="593141" y="1108710"/>
                </a:lnTo>
                <a:lnTo>
                  <a:pt x="554921" y="1094739"/>
                </a:lnTo>
                <a:lnTo>
                  <a:pt x="519623" y="1076960"/>
                </a:lnTo>
                <a:lnTo>
                  <a:pt x="486451" y="1055370"/>
                </a:lnTo>
                <a:lnTo>
                  <a:pt x="444148" y="1017269"/>
                </a:lnTo>
                <a:lnTo>
                  <a:pt x="412833" y="981710"/>
                </a:lnTo>
                <a:lnTo>
                  <a:pt x="391709" y="952500"/>
                </a:lnTo>
                <a:lnTo>
                  <a:pt x="380985" y="937260"/>
                </a:lnTo>
                <a:lnTo>
                  <a:pt x="370112" y="920750"/>
                </a:lnTo>
                <a:lnTo>
                  <a:pt x="381715" y="915669"/>
                </a:lnTo>
                <a:lnTo>
                  <a:pt x="392607" y="909319"/>
                </a:lnTo>
                <a:lnTo>
                  <a:pt x="430374" y="875030"/>
                </a:lnTo>
                <a:lnTo>
                  <a:pt x="454449" y="844550"/>
                </a:lnTo>
                <a:lnTo>
                  <a:pt x="462015" y="833119"/>
                </a:lnTo>
                <a:lnTo>
                  <a:pt x="469462" y="822960"/>
                </a:lnTo>
                <a:lnTo>
                  <a:pt x="592675" y="822960"/>
                </a:lnTo>
                <a:lnTo>
                  <a:pt x="592119" y="768350"/>
                </a:lnTo>
                <a:lnTo>
                  <a:pt x="551709" y="768350"/>
                </a:lnTo>
                <a:lnTo>
                  <a:pt x="538542" y="765810"/>
                </a:lnTo>
                <a:lnTo>
                  <a:pt x="501288" y="744219"/>
                </a:lnTo>
                <a:lnTo>
                  <a:pt x="475741" y="70231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2619"/>
                </a:lnTo>
                <a:lnTo>
                  <a:pt x="545114" y="628650"/>
                </a:lnTo>
                <a:lnTo>
                  <a:pt x="576860" y="623569"/>
                </a:lnTo>
                <a:lnTo>
                  <a:pt x="593141" y="623569"/>
                </a:lnTo>
                <a:lnTo>
                  <a:pt x="593141" y="621030"/>
                </a:lnTo>
                <a:lnTo>
                  <a:pt x="427695" y="621030"/>
                </a:lnTo>
                <a:lnTo>
                  <a:pt x="418713" y="619760"/>
                </a:lnTo>
                <a:lnTo>
                  <a:pt x="410510" y="614680"/>
                </a:lnTo>
                <a:lnTo>
                  <a:pt x="403060" y="605789"/>
                </a:lnTo>
                <a:lnTo>
                  <a:pt x="396335" y="595630"/>
                </a:lnTo>
                <a:lnTo>
                  <a:pt x="332169" y="595630"/>
                </a:lnTo>
                <a:lnTo>
                  <a:pt x="321445" y="588010"/>
                </a:lnTo>
                <a:lnTo>
                  <a:pt x="311836" y="579119"/>
                </a:lnTo>
                <a:close/>
              </a:path>
              <a:path w="1187450" h="1257300">
                <a:moveTo>
                  <a:pt x="773485" y="814069"/>
                </a:moveTo>
                <a:lnTo>
                  <a:pt x="732773" y="814069"/>
                </a:lnTo>
                <a:lnTo>
                  <a:pt x="737546" y="826769"/>
                </a:lnTo>
                <a:lnTo>
                  <a:pt x="755630" y="863600"/>
                </a:lnTo>
                <a:lnTo>
                  <a:pt x="779700" y="894080"/>
                </a:lnTo>
                <a:lnTo>
                  <a:pt x="810198" y="916939"/>
                </a:lnTo>
                <a:lnTo>
                  <a:pt x="821868" y="922019"/>
                </a:lnTo>
                <a:lnTo>
                  <a:pt x="810246" y="935989"/>
                </a:lnTo>
                <a:lnTo>
                  <a:pt x="798964" y="949960"/>
                </a:lnTo>
                <a:lnTo>
                  <a:pt x="787969" y="963930"/>
                </a:lnTo>
                <a:lnTo>
                  <a:pt x="777208" y="976630"/>
                </a:lnTo>
                <a:lnTo>
                  <a:pt x="766627" y="988060"/>
                </a:lnTo>
                <a:lnTo>
                  <a:pt x="756173" y="999489"/>
                </a:lnTo>
                <a:lnTo>
                  <a:pt x="725036" y="1029969"/>
                </a:lnTo>
                <a:lnTo>
                  <a:pt x="714553" y="1038860"/>
                </a:lnTo>
                <a:lnTo>
                  <a:pt x="703930" y="1047750"/>
                </a:lnTo>
                <a:lnTo>
                  <a:pt x="693112" y="1055370"/>
                </a:lnTo>
                <a:lnTo>
                  <a:pt x="682046" y="1064260"/>
                </a:lnTo>
                <a:lnTo>
                  <a:pt x="670678" y="1070610"/>
                </a:lnTo>
                <a:lnTo>
                  <a:pt x="658955" y="1078230"/>
                </a:lnTo>
                <a:lnTo>
                  <a:pt x="646824" y="1084580"/>
                </a:lnTo>
                <a:lnTo>
                  <a:pt x="634230" y="1090930"/>
                </a:lnTo>
                <a:lnTo>
                  <a:pt x="621121" y="1097280"/>
                </a:lnTo>
                <a:lnTo>
                  <a:pt x="607443" y="1103630"/>
                </a:lnTo>
                <a:lnTo>
                  <a:pt x="593141" y="1108710"/>
                </a:lnTo>
                <a:lnTo>
                  <a:pt x="593141" y="1127760"/>
                </a:lnTo>
                <a:lnTo>
                  <a:pt x="604444" y="1127760"/>
                </a:lnTo>
                <a:lnTo>
                  <a:pt x="611937" y="1135380"/>
                </a:lnTo>
                <a:lnTo>
                  <a:pt x="611937" y="1155700"/>
                </a:lnTo>
                <a:lnTo>
                  <a:pt x="604444" y="1164589"/>
                </a:lnTo>
                <a:lnTo>
                  <a:pt x="593141" y="1164589"/>
                </a:lnTo>
                <a:lnTo>
                  <a:pt x="593141" y="1176020"/>
                </a:lnTo>
                <a:lnTo>
                  <a:pt x="604444" y="1176020"/>
                </a:lnTo>
                <a:lnTo>
                  <a:pt x="611937" y="1183639"/>
                </a:lnTo>
                <a:lnTo>
                  <a:pt x="611937" y="1203960"/>
                </a:lnTo>
                <a:lnTo>
                  <a:pt x="604444" y="1212850"/>
                </a:lnTo>
                <a:lnTo>
                  <a:pt x="593142" y="1212850"/>
                </a:lnTo>
                <a:lnTo>
                  <a:pt x="593177" y="1257300"/>
                </a:lnTo>
                <a:lnTo>
                  <a:pt x="875716" y="1257300"/>
                </a:lnTo>
                <a:lnTo>
                  <a:pt x="875547" y="896619"/>
                </a:lnTo>
                <a:lnTo>
                  <a:pt x="866488" y="892810"/>
                </a:lnTo>
                <a:lnTo>
                  <a:pt x="855396" y="889000"/>
                </a:lnTo>
                <a:lnTo>
                  <a:pt x="840277" y="882650"/>
                </a:lnTo>
                <a:lnTo>
                  <a:pt x="804230" y="858519"/>
                </a:lnTo>
                <a:lnTo>
                  <a:pt x="780487" y="828039"/>
                </a:lnTo>
                <a:lnTo>
                  <a:pt x="774966" y="817880"/>
                </a:lnTo>
                <a:lnTo>
                  <a:pt x="773485" y="814069"/>
                </a:lnTo>
                <a:close/>
              </a:path>
              <a:path w="1187450" h="1257300">
                <a:moveTo>
                  <a:pt x="875716" y="896619"/>
                </a:moveTo>
                <a:lnTo>
                  <a:pt x="875751" y="1257300"/>
                </a:lnTo>
                <a:lnTo>
                  <a:pt x="1153039" y="1247139"/>
                </a:lnTo>
                <a:lnTo>
                  <a:pt x="1159492" y="1235710"/>
                </a:lnTo>
                <a:lnTo>
                  <a:pt x="1175140" y="1198880"/>
                </a:lnTo>
                <a:lnTo>
                  <a:pt x="1186190" y="1150620"/>
                </a:lnTo>
                <a:lnTo>
                  <a:pt x="1186993" y="1139189"/>
                </a:lnTo>
                <a:lnTo>
                  <a:pt x="1186395" y="1115060"/>
                </a:lnTo>
                <a:lnTo>
                  <a:pt x="1177651" y="1073150"/>
                </a:lnTo>
                <a:lnTo>
                  <a:pt x="1159948" y="1037589"/>
                </a:lnTo>
                <a:lnTo>
                  <a:pt x="1134617" y="1008380"/>
                </a:lnTo>
                <a:lnTo>
                  <a:pt x="1102983" y="984250"/>
                </a:lnTo>
                <a:lnTo>
                  <a:pt x="1066377" y="965200"/>
                </a:lnTo>
                <a:lnTo>
                  <a:pt x="1026126" y="947419"/>
                </a:lnTo>
                <a:lnTo>
                  <a:pt x="983557" y="932180"/>
                </a:lnTo>
                <a:lnTo>
                  <a:pt x="961819" y="925830"/>
                </a:lnTo>
                <a:lnTo>
                  <a:pt x="940000" y="918210"/>
                </a:lnTo>
                <a:lnTo>
                  <a:pt x="918266" y="911860"/>
                </a:lnTo>
                <a:lnTo>
                  <a:pt x="875716" y="896619"/>
                </a:lnTo>
                <a:close/>
              </a:path>
              <a:path w="1187450" h="1257300">
                <a:moveTo>
                  <a:pt x="592675" y="822960"/>
                </a:moveTo>
                <a:lnTo>
                  <a:pt x="469462" y="822960"/>
                </a:lnTo>
                <a:lnTo>
                  <a:pt x="506450" y="845819"/>
                </a:lnTo>
                <a:lnTo>
                  <a:pt x="518711" y="850900"/>
                </a:lnTo>
                <a:lnTo>
                  <a:pt x="530797" y="857250"/>
                </a:lnTo>
                <a:lnTo>
                  <a:pt x="554108" y="864869"/>
                </a:lnTo>
                <a:lnTo>
                  <a:pt x="565162" y="867410"/>
                </a:lnTo>
                <a:lnTo>
                  <a:pt x="575704" y="868680"/>
                </a:lnTo>
                <a:lnTo>
                  <a:pt x="593141" y="868680"/>
                </a:lnTo>
                <a:lnTo>
                  <a:pt x="592675" y="822960"/>
                </a:lnTo>
                <a:close/>
              </a:path>
              <a:path w="1187450" h="1257300">
                <a:moveTo>
                  <a:pt x="594411" y="749300"/>
                </a:moveTo>
                <a:lnTo>
                  <a:pt x="593141" y="749300"/>
                </a:lnTo>
                <a:lnTo>
                  <a:pt x="593141" y="868680"/>
                </a:lnTo>
                <a:lnTo>
                  <a:pt x="613723" y="868680"/>
                </a:lnTo>
                <a:lnTo>
                  <a:pt x="635448" y="863600"/>
                </a:lnTo>
                <a:lnTo>
                  <a:pt x="646934" y="861060"/>
                </a:lnTo>
                <a:lnTo>
                  <a:pt x="670820" y="850900"/>
                </a:lnTo>
                <a:lnTo>
                  <a:pt x="695483" y="838200"/>
                </a:lnTo>
                <a:lnTo>
                  <a:pt x="720392" y="822960"/>
                </a:lnTo>
                <a:lnTo>
                  <a:pt x="732773" y="814069"/>
                </a:lnTo>
                <a:lnTo>
                  <a:pt x="773485" y="814069"/>
                </a:lnTo>
                <a:lnTo>
                  <a:pt x="770521" y="806450"/>
                </a:lnTo>
                <a:lnTo>
                  <a:pt x="767079" y="793750"/>
                </a:lnTo>
                <a:lnTo>
                  <a:pt x="764566" y="781050"/>
                </a:lnTo>
                <a:lnTo>
                  <a:pt x="773010" y="772160"/>
                </a:lnTo>
                <a:lnTo>
                  <a:pt x="775360" y="769619"/>
                </a:lnTo>
                <a:lnTo>
                  <a:pt x="635481" y="769619"/>
                </a:lnTo>
                <a:lnTo>
                  <a:pt x="624750" y="765810"/>
                </a:lnTo>
                <a:lnTo>
                  <a:pt x="614803" y="758189"/>
                </a:lnTo>
                <a:lnTo>
                  <a:pt x="604927" y="751839"/>
                </a:lnTo>
                <a:lnTo>
                  <a:pt x="594411" y="749300"/>
                </a:lnTo>
                <a:close/>
              </a:path>
              <a:path w="1187450" h="1257300">
                <a:moveTo>
                  <a:pt x="640778" y="577850"/>
                </a:moveTo>
                <a:lnTo>
                  <a:pt x="625916" y="577850"/>
                </a:lnTo>
                <a:lnTo>
                  <a:pt x="593189" y="580389"/>
                </a:lnTo>
                <a:lnTo>
                  <a:pt x="606489" y="623569"/>
                </a:lnTo>
                <a:lnTo>
                  <a:pt x="622459" y="624839"/>
                </a:lnTo>
                <a:lnTo>
                  <a:pt x="637876" y="627380"/>
                </a:lnTo>
                <a:lnTo>
                  <a:pt x="678134" y="642619"/>
                </a:lnTo>
                <a:lnTo>
                  <a:pt x="707835" y="681989"/>
                </a:lnTo>
                <a:lnTo>
                  <a:pt x="709193" y="695960"/>
                </a:lnTo>
                <a:lnTo>
                  <a:pt x="707344" y="707389"/>
                </a:lnTo>
                <a:lnTo>
                  <a:pt x="680214" y="746760"/>
                </a:lnTo>
                <a:lnTo>
                  <a:pt x="635481" y="769619"/>
                </a:lnTo>
                <a:lnTo>
                  <a:pt x="775360" y="769619"/>
                </a:lnTo>
                <a:lnTo>
                  <a:pt x="804184" y="734060"/>
                </a:lnTo>
                <a:lnTo>
                  <a:pt x="823700" y="699769"/>
                </a:lnTo>
                <a:lnTo>
                  <a:pt x="829254" y="687069"/>
                </a:lnTo>
                <a:lnTo>
                  <a:pt x="836055" y="676910"/>
                </a:lnTo>
                <a:lnTo>
                  <a:pt x="842609" y="665480"/>
                </a:lnTo>
                <a:lnTo>
                  <a:pt x="848909" y="654050"/>
                </a:lnTo>
                <a:lnTo>
                  <a:pt x="854951" y="642619"/>
                </a:lnTo>
                <a:lnTo>
                  <a:pt x="860730" y="63118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42" y="621030"/>
                </a:lnTo>
                <a:lnTo>
                  <a:pt x="752997" y="621030"/>
                </a:lnTo>
                <a:lnTo>
                  <a:pt x="743993" y="619760"/>
                </a:lnTo>
                <a:lnTo>
                  <a:pt x="734365" y="615950"/>
                </a:lnTo>
                <a:lnTo>
                  <a:pt x="733222" y="613410"/>
                </a:lnTo>
                <a:lnTo>
                  <a:pt x="730682" y="612139"/>
                </a:lnTo>
                <a:lnTo>
                  <a:pt x="690697" y="588010"/>
                </a:lnTo>
                <a:lnTo>
                  <a:pt x="654667" y="579119"/>
                </a:lnTo>
                <a:lnTo>
                  <a:pt x="640778" y="577850"/>
                </a:lnTo>
                <a:close/>
              </a:path>
              <a:path w="1187450" h="1257300">
                <a:moveTo>
                  <a:pt x="591925" y="749300"/>
                </a:moveTo>
                <a:lnTo>
                  <a:pt x="582194" y="751839"/>
                </a:lnTo>
                <a:lnTo>
                  <a:pt x="572763" y="758189"/>
                </a:lnTo>
                <a:lnTo>
                  <a:pt x="562858" y="764539"/>
                </a:lnTo>
                <a:lnTo>
                  <a:pt x="551709" y="768350"/>
                </a:lnTo>
                <a:lnTo>
                  <a:pt x="592119" y="768350"/>
                </a:lnTo>
                <a:lnTo>
                  <a:pt x="591925" y="749300"/>
                </a:lnTo>
                <a:close/>
              </a:path>
              <a:path w="1187450" h="1257300">
                <a:moveTo>
                  <a:pt x="310976" y="163830"/>
                </a:moveTo>
                <a:lnTo>
                  <a:pt x="305956" y="175260"/>
                </a:lnTo>
                <a:lnTo>
                  <a:pt x="301256" y="186689"/>
                </a:lnTo>
                <a:lnTo>
                  <a:pt x="296867" y="199389"/>
                </a:lnTo>
                <a:lnTo>
                  <a:pt x="292781" y="210819"/>
                </a:lnTo>
                <a:lnTo>
                  <a:pt x="282247" y="248919"/>
                </a:lnTo>
                <a:lnTo>
                  <a:pt x="274109" y="287019"/>
                </a:lnTo>
                <a:lnTo>
                  <a:pt x="268123" y="325119"/>
                </a:lnTo>
                <a:lnTo>
                  <a:pt x="263068" y="374650"/>
                </a:lnTo>
                <a:lnTo>
                  <a:pt x="259919" y="379730"/>
                </a:lnTo>
                <a:lnTo>
                  <a:pt x="245581" y="426719"/>
                </a:lnTo>
                <a:lnTo>
                  <a:pt x="241334" y="469900"/>
                </a:lnTo>
                <a:lnTo>
                  <a:pt x="241644" y="481330"/>
                </a:lnTo>
                <a:lnTo>
                  <a:pt x="249895" y="530860"/>
                </a:lnTo>
                <a:lnTo>
                  <a:pt x="268275" y="577850"/>
                </a:lnTo>
                <a:lnTo>
                  <a:pt x="291926" y="609600"/>
                </a:lnTo>
                <a:lnTo>
                  <a:pt x="311830" y="623569"/>
                </a:lnTo>
                <a:lnTo>
                  <a:pt x="310784" y="577850"/>
                </a:lnTo>
                <a:lnTo>
                  <a:pt x="304514" y="568960"/>
                </a:lnTo>
                <a:lnTo>
                  <a:pt x="298850" y="560069"/>
                </a:lnTo>
                <a:lnTo>
                  <a:pt x="282666" y="515619"/>
                </a:lnTo>
                <a:lnTo>
                  <a:pt x="277885" y="477519"/>
                </a:lnTo>
                <a:lnTo>
                  <a:pt x="277799" y="463550"/>
                </a:lnTo>
                <a:lnTo>
                  <a:pt x="278502" y="450850"/>
                </a:lnTo>
                <a:lnTo>
                  <a:pt x="285535" y="41148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76" y="163830"/>
                </a:lnTo>
                <a:close/>
              </a:path>
              <a:path w="1187450" h="1257300">
                <a:moveTo>
                  <a:pt x="565473" y="577850"/>
                </a:moveTo>
                <a:lnTo>
                  <a:pt x="535850" y="577850"/>
                </a:lnTo>
                <a:lnTo>
                  <a:pt x="522508" y="580389"/>
                </a:lnTo>
                <a:lnTo>
                  <a:pt x="478380" y="59436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593141" y="621030"/>
                </a:lnTo>
                <a:lnTo>
                  <a:pt x="593141" y="580389"/>
                </a:lnTo>
                <a:lnTo>
                  <a:pt x="581800" y="579119"/>
                </a:lnTo>
                <a:lnTo>
                  <a:pt x="565473" y="577850"/>
                </a:lnTo>
                <a:close/>
              </a:path>
              <a:path w="1187450" h="1257300">
                <a:moveTo>
                  <a:pt x="651936" y="0"/>
                </a:moveTo>
                <a:lnTo>
                  <a:pt x="633022" y="0"/>
                </a:lnTo>
                <a:lnTo>
                  <a:pt x="593141" y="2539"/>
                </a:lnTo>
                <a:lnTo>
                  <a:pt x="593141" y="276860"/>
                </a:lnTo>
                <a:lnTo>
                  <a:pt x="603054" y="28321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1150"/>
                </a:lnTo>
                <a:lnTo>
                  <a:pt x="652755" y="318769"/>
                </a:lnTo>
                <a:lnTo>
                  <a:pt x="694884" y="344169"/>
                </a:lnTo>
                <a:lnTo>
                  <a:pt x="706051" y="349250"/>
                </a:lnTo>
                <a:lnTo>
                  <a:pt x="717546" y="355600"/>
                </a:lnTo>
                <a:lnTo>
                  <a:pt x="729404" y="360680"/>
                </a:lnTo>
                <a:lnTo>
                  <a:pt x="741662" y="364489"/>
                </a:lnTo>
                <a:lnTo>
                  <a:pt x="754358" y="369569"/>
                </a:lnTo>
                <a:lnTo>
                  <a:pt x="767528" y="373380"/>
                </a:lnTo>
                <a:lnTo>
                  <a:pt x="781208" y="375919"/>
                </a:lnTo>
                <a:lnTo>
                  <a:pt x="810247" y="381000"/>
                </a:lnTo>
                <a:lnTo>
                  <a:pt x="825678" y="382269"/>
                </a:lnTo>
                <a:lnTo>
                  <a:pt x="825372" y="396239"/>
                </a:lnTo>
                <a:lnTo>
                  <a:pt x="822058" y="450850"/>
                </a:lnTo>
                <a:lnTo>
                  <a:pt x="815224" y="505460"/>
                </a:lnTo>
                <a:lnTo>
                  <a:pt x="804406" y="553719"/>
                </a:lnTo>
                <a:lnTo>
                  <a:pt x="789199" y="593089"/>
                </a:lnTo>
                <a:lnTo>
                  <a:pt x="761394" y="621030"/>
                </a:lnTo>
                <a:lnTo>
                  <a:pt x="875542" y="621030"/>
                </a:lnTo>
                <a:lnTo>
                  <a:pt x="874242" y="591819"/>
                </a:lnTo>
                <a:lnTo>
                  <a:pt x="854516" y="591819"/>
                </a:lnTo>
                <a:lnTo>
                  <a:pt x="843666" y="589280"/>
                </a:lnTo>
                <a:lnTo>
                  <a:pt x="841116" y="543560"/>
                </a:lnTo>
                <a:lnTo>
                  <a:pt x="840411" y="513080"/>
                </a:lnTo>
                <a:lnTo>
                  <a:pt x="840500" y="490219"/>
                </a:lnTo>
                <a:lnTo>
                  <a:pt x="842862" y="444500"/>
                </a:lnTo>
                <a:lnTo>
                  <a:pt x="850313" y="397510"/>
                </a:lnTo>
                <a:lnTo>
                  <a:pt x="868151" y="368300"/>
                </a:lnTo>
                <a:lnTo>
                  <a:pt x="875716" y="368300"/>
                </a:lnTo>
                <a:lnTo>
                  <a:pt x="875716" y="172719"/>
                </a:lnTo>
                <a:lnTo>
                  <a:pt x="858433" y="137160"/>
                </a:lnTo>
                <a:lnTo>
                  <a:pt x="828189" y="91439"/>
                </a:lnTo>
                <a:lnTo>
                  <a:pt x="792600" y="5333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7300">
                <a:moveTo>
                  <a:pt x="875716" y="172719"/>
                </a:moveTo>
                <a:lnTo>
                  <a:pt x="881489" y="372110"/>
                </a:lnTo>
                <a:lnTo>
                  <a:pt x="888091" y="379730"/>
                </a:lnTo>
                <a:lnTo>
                  <a:pt x="894848" y="392430"/>
                </a:lnTo>
                <a:lnTo>
                  <a:pt x="907229" y="435610"/>
                </a:lnTo>
                <a:lnTo>
                  <a:pt x="909678" y="461010"/>
                </a:lnTo>
                <a:lnTo>
                  <a:pt x="909667" y="473710"/>
                </a:lnTo>
                <a:lnTo>
                  <a:pt x="904905" y="513080"/>
                </a:lnTo>
                <a:lnTo>
                  <a:pt x="888195" y="560069"/>
                </a:lnTo>
                <a:lnTo>
                  <a:pt x="875724" y="577850"/>
                </a:lnTo>
                <a:lnTo>
                  <a:pt x="882594" y="619760"/>
                </a:lnTo>
                <a:lnTo>
                  <a:pt x="910207" y="590550"/>
                </a:lnTo>
                <a:lnTo>
                  <a:pt x="931187" y="549910"/>
                </a:lnTo>
                <a:lnTo>
                  <a:pt x="942503" y="506730"/>
                </a:lnTo>
                <a:lnTo>
                  <a:pt x="944999" y="473710"/>
                </a:lnTo>
                <a:lnTo>
                  <a:pt x="944882" y="461010"/>
                </a:lnTo>
                <a:lnTo>
                  <a:pt x="939851" y="419100"/>
                </a:lnTo>
                <a:lnTo>
                  <a:pt x="929067" y="382269"/>
                </a:lnTo>
                <a:lnTo>
                  <a:pt x="923995" y="369569"/>
                </a:lnTo>
                <a:lnTo>
                  <a:pt x="922247" y="355600"/>
                </a:lnTo>
                <a:lnTo>
                  <a:pt x="920329" y="341630"/>
                </a:lnTo>
                <a:lnTo>
                  <a:pt x="918243" y="328930"/>
                </a:lnTo>
                <a:lnTo>
                  <a:pt x="915987" y="314960"/>
                </a:lnTo>
                <a:lnTo>
                  <a:pt x="908204" y="276860"/>
                </a:lnTo>
                <a:lnTo>
                  <a:pt x="895457" y="228600"/>
                </a:lnTo>
                <a:lnTo>
                  <a:pt x="891848" y="215900"/>
                </a:lnTo>
                <a:lnTo>
                  <a:pt x="888069" y="205739"/>
                </a:lnTo>
                <a:lnTo>
                  <a:pt x="884121" y="194310"/>
                </a:lnTo>
                <a:lnTo>
                  <a:pt x="880003" y="184150"/>
                </a:lnTo>
                <a:lnTo>
                  <a:pt x="875716" y="172719"/>
                </a:lnTo>
                <a:close/>
              </a:path>
              <a:path w="1187450" h="1257300">
                <a:moveTo>
                  <a:pt x="583606" y="5080"/>
                </a:moveTo>
                <a:lnTo>
                  <a:pt x="572817" y="6350"/>
                </a:lnTo>
                <a:lnTo>
                  <a:pt x="560858" y="8889"/>
                </a:lnTo>
                <a:lnTo>
                  <a:pt x="547288" y="12700"/>
                </a:lnTo>
                <a:lnTo>
                  <a:pt x="531665" y="16510"/>
                </a:lnTo>
                <a:lnTo>
                  <a:pt x="520172" y="17780"/>
                </a:lnTo>
                <a:lnTo>
                  <a:pt x="508192" y="21589"/>
                </a:lnTo>
                <a:lnTo>
                  <a:pt x="495301" y="24130"/>
                </a:lnTo>
                <a:lnTo>
                  <a:pt x="481076" y="27939"/>
                </a:lnTo>
                <a:lnTo>
                  <a:pt x="466792" y="29210"/>
                </a:lnTo>
                <a:lnTo>
                  <a:pt x="453119" y="31750"/>
                </a:lnTo>
                <a:lnTo>
                  <a:pt x="440043" y="35560"/>
                </a:lnTo>
                <a:lnTo>
                  <a:pt x="427549" y="39369"/>
                </a:lnTo>
                <a:lnTo>
                  <a:pt x="415625" y="45719"/>
                </a:lnTo>
                <a:lnTo>
                  <a:pt x="404255" y="50800"/>
                </a:lnTo>
                <a:lnTo>
                  <a:pt x="393427" y="58419"/>
                </a:lnTo>
                <a:lnTo>
                  <a:pt x="383125" y="66039"/>
                </a:lnTo>
                <a:lnTo>
                  <a:pt x="373337" y="73660"/>
                </a:lnTo>
                <a:lnTo>
                  <a:pt x="364048" y="83819"/>
                </a:lnTo>
                <a:lnTo>
                  <a:pt x="355245" y="92710"/>
                </a:lnTo>
                <a:lnTo>
                  <a:pt x="331607" y="125730"/>
                </a:lnTo>
                <a:lnTo>
                  <a:pt x="311836" y="161289"/>
                </a:lnTo>
                <a:lnTo>
                  <a:pt x="316641" y="370839"/>
                </a:lnTo>
                <a:lnTo>
                  <a:pt x="323757" y="373380"/>
                </a:lnTo>
                <a:lnTo>
                  <a:pt x="330508" y="382269"/>
                </a:lnTo>
                <a:lnTo>
                  <a:pt x="343480" y="425450"/>
                </a:lnTo>
                <a:lnTo>
                  <a:pt x="346266" y="463550"/>
                </a:lnTo>
                <a:lnTo>
                  <a:pt x="346368" y="482600"/>
                </a:lnTo>
                <a:lnTo>
                  <a:pt x="346010" y="494030"/>
                </a:lnTo>
                <a:lnTo>
                  <a:pt x="342540" y="537210"/>
                </a:lnTo>
                <a:lnTo>
                  <a:pt x="335430" y="580389"/>
                </a:lnTo>
                <a:lnTo>
                  <a:pt x="332169" y="595630"/>
                </a:lnTo>
                <a:lnTo>
                  <a:pt x="396335" y="595630"/>
                </a:lnTo>
                <a:lnTo>
                  <a:pt x="380241" y="552450"/>
                </a:lnTo>
                <a:lnTo>
                  <a:pt x="369698" y="496569"/>
                </a:lnTo>
                <a:lnTo>
                  <a:pt x="365390" y="455930"/>
                </a:lnTo>
                <a:lnTo>
                  <a:pt x="363007" y="415289"/>
                </a:lnTo>
                <a:lnTo>
                  <a:pt x="362340" y="378460"/>
                </a:lnTo>
                <a:lnTo>
                  <a:pt x="362565" y="360680"/>
                </a:lnTo>
                <a:lnTo>
                  <a:pt x="363144" y="344169"/>
                </a:lnTo>
                <a:lnTo>
                  <a:pt x="363233" y="337819"/>
                </a:lnTo>
                <a:lnTo>
                  <a:pt x="370117" y="293369"/>
                </a:lnTo>
                <a:lnTo>
                  <a:pt x="389299" y="246380"/>
                </a:lnTo>
                <a:lnTo>
                  <a:pt x="422181" y="219710"/>
                </a:lnTo>
                <a:lnTo>
                  <a:pt x="432942" y="217169"/>
                </a:lnTo>
                <a:lnTo>
                  <a:pt x="591046" y="217169"/>
                </a:lnTo>
                <a:lnTo>
                  <a:pt x="583606" y="5080"/>
                </a:lnTo>
                <a:close/>
              </a:path>
              <a:path w="1187450" h="1257300">
                <a:moveTo>
                  <a:pt x="873733" y="580389"/>
                </a:moveTo>
                <a:lnTo>
                  <a:pt x="864647" y="588010"/>
                </a:lnTo>
                <a:lnTo>
                  <a:pt x="854516" y="591819"/>
                </a:lnTo>
                <a:lnTo>
                  <a:pt x="874242" y="591819"/>
                </a:lnTo>
                <a:lnTo>
                  <a:pt x="873733" y="580389"/>
                </a:lnTo>
                <a:close/>
              </a:path>
              <a:path w="1187450" h="1257300">
                <a:moveTo>
                  <a:pt x="591046" y="217169"/>
                </a:moveTo>
                <a:lnTo>
                  <a:pt x="457070" y="217169"/>
                </a:lnTo>
                <a:lnTo>
                  <a:pt x="483926" y="222250"/>
                </a:lnTo>
                <a:lnTo>
                  <a:pt x="512616" y="232410"/>
                </a:lnTo>
                <a:lnTo>
                  <a:pt x="538953" y="243839"/>
                </a:lnTo>
                <a:lnTo>
                  <a:pt x="550205" y="248919"/>
                </a:lnTo>
                <a:lnTo>
                  <a:pt x="561188" y="255269"/>
                </a:lnTo>
                <a:lnTo>
                  <a:pt x="571963" y="262889"/>
                </a:lnTo>
                <a:lnTo>
                  <a:pt x="582593" y="269239"/>
                </a:lnTo>
                <a:lnTo>
                  <a:pt x="593140" y="276860"/>
                </a:lnTo>
                <a:lnTo>
                  <a:pt x="59104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777" y="543834"/>
            <a:ext cx="50095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9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5" dirty="0">
                <a:latin typeface="Microsoft Sans Serif"/>
                <a:cs typeface="Microsoft Sans Serif"/>
              </a:rPr>
              <a:t>y</a:t>
            </a:r>
            <a:r>
              <a:rPr sz="3200" spc="229" dirty="0">
                <a:latin typeface="Microsoft Sans Serif"/>
                <a:cs typeface="Microsoft Sans Serif"/>
              </a:rPr>
              <a:t>thon</a:t>
            </a:r>
            <a:r>
              <a:rPr sz="3200" spc="-5" dirty="0">
                <a:latin typeface="Arial Unicode MS"/>
                <a:cs typeface="Arial Unicode MS"/>
              </a:rPr>
              <a:t>计算生态概览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74225" y="3427213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/>
          <p:nvPr/>
        </p:nvSpPr>
        <p:spPr>
          <a:xfrm>
            <a:off x="1259586" y="2599182"/>
            <a:ext cx="1564385" cy="1069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75407" y="3075051"/>
            <a:ext cx="808990" cy="119380"/>
          </a:xfrm>
          <a:custGeom>
            <a:avLst/>
            <a:gdLst/>
            <a:ahLst/>
            <a:cxnLst/>
            <a:rect l="l" t="t" r="r" b="b"/>
            <a:pathLst>
              <a:path w="808989" h="119380">
                <a:moveTo>
                  <a:pt x="59436" y="0"/>
                </a:moveTo>
                <a:lnTo>
                  <a:pt x="0" y="59436"/>
                </a:lnTo>
                <a:lnTo>
                  <a:pt x="59436" y="118872"/>
                </a:lnTo>
                <a:lnTo>
                  <a:pt x="59436" y="89154"/>
                </a:lnTo>
                <a:lnTo>
                  <a:pt x="778763" y="89154"/>
                </a:lnTo>
                <a:lnTo>
                  <a:pt x="808482" y="59436"/>
                </a:lnTo>
                <a:lnTo>
                  <a:pt x="778763" y="29718"/>
                </a:lnTo>
                <a:lnTo>
                  <a:pt x="59436" y="29718"/>
                </a:lnTo>
                <a:lnTo>
                  <a:pt x="59436" y="0"/>
                </a:lnTo>
                <a:close/>
              </a:path>
              <a:path w="808989" h="119380">
                <a:moveTo>
                  <a:pt x="778763" y="89154"/>
                </a:moveTo>
                <a:lnTo>
                  <a:pt x="749046" y="89154"/>
                </a:lnTo>
                <a:lnTo>
                  <a:pt x="749046" y="118872"/>
                </a:lnTo>
                <a:lnTo>
                  <a:pt x="778763" y="89154"/>
                </a:lnTo>
                <a:close/>
              </a:path>
              <a:path w="808989" h="119380">
                <a:moveTo>
                  <a:pt x="749046" y="0"/>
                </a:moveTo>
                <a:lnTo>
                  <a:pt x="749046" y="29718"/>
                </a:lnTo>
                <a:lnTo>
                  <a:pt x="778763" y="29718"/>
                </a:lnTo>
                <a:lnTo>
                  <a:pt x="74904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5407" y="3075051"/>
            <a:ext cx="808990" cy="119380"/>
          </a:xfrm>
          <a:custGeom>
            <a:avLst/>
            <a:gdLst/>
            <a:ahLst/>
            <a:cxnLst/>
            <a:rect l="l" t="t" r="r" b="b"/>
            <a:pathLst>
              <a:path w="808989" h="119380">
                <a:moveTo>
                  <a:pt x="0" y="59436"/>
                </a:moveTo>
                <a:lnTo>
                  <a:pt x="59436" y="0"/>
                </a:lnTo>
                <a:lnTo>
                  <a:pt x="59436" y="29718"/>
                </a:lnTo>
                <a:lnTo>
                  <a:pt x="749046" y="29718"/>
                </a:lnTo>
                <a:lnTo>
                  <a:pt x="749046" y="0"/>
                </a:lnTo>
                <a:lnTo>
                  <a:pt x="808482" y="59436"/>
                </a:lnTo>
                <a:lnTo>
                  <a:pt x="749046" y="118872"/>
                </a:lnTo>
                <a:lnTo>
                  <a:pt x="749046" y="89154"/>
                </a:lnTo>
                <a:lnTo>
                  <a:pt x="59436" y="89154"/>
                </a:lnTo>
                <a:lnTo>
                  <a:pt x="59436" y="118872"/>
                </a:lnTo>
                <a:lnTo>
                  <a:pt x="0" y="59436"/>
                </a:lnTo>
                <a:close/>
              </a:path>
            </a:pathLst>
          </a:custGeom>
          <a:ln w="9906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6214" y="3373373"/>
            <a:ext cx="794003" cy="809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4280" y="1945004"/>
            <a:ext cx="3530600" cy="2607310"/>
          </a:xfrm>
          <a:custGeom>
            <a:avLst/>
            <a:gdLst/>
            <a:ahLst/>
            <a:cxnLst/>
            <a:rect l="l" t="t" r="r" b="b"/>
            <a:pathLst>
              <a:path w="3530600" h="2607310">
                <a:moveTo>
                  <a:pt x="0" y="0"/>
                </a:moveTo>
                <a:lnTo>
                  <a:pt x="3530346" y="0"/>
                </a:lnTo>
                <a:lnTo>
                  <a:pt x="3530346" y="2606802"/>
                </a:lnTo>
                <a:lnTo>
                  <a:pt x="0" y="2606802"/>
                </a:lnTo>
                <a:lnTo>
                  <a:pt x="0" y="0"/>
                </a:lnTo>
                <a:close/>
              </a:path>
            </a:pathLst>
          </a:custGeom>
          <a:ln w="12954">
            <a:solidFill>
              <a:srgbClr val="FF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7321" y="2154935"/>
            <a:ext cx="404799" cy="43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95566" y="2153411"/>
            <a:ext cx="389724" cy="4205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84185" y="2159507"/>
            <a:ext cx="394411" cy="408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0073" y="2657316"/>
            <a:ext cx="380365" cy="328930"/>
          </a:xfrm>
          <a:custGeom>
            <a:avLst/>
            <a:gdLst/>
            <a:ahLst/>
            <a:cxnLst/>
            <a:rect l="l" t="t" r="r" b="b"/>
            <a:pathLst>
              <a:path w="380365" h="328930">
                <a:moveTo>
                  <a:pt x="7099" y="245986"/>
                </a:moveTo>
                <a:lnTo>
                  <a:pt x="0" y="321767"/>
                </a:lnTo>
                <a:lnTo>
                  <a:pt x="75780" y="328866"/>
                </a:lnTo>
                <a:lnTo>
                  <a:pt x="58610" y="308152"/>
                </a:lnTo>
                <a:lnTo>
                  <a:pt x="108621" y="266712"/>
                </a:lnTo>
                <a:lnTo>
                  <a:pt x="24269" y="266712"/>
                </a:lnTo>
                <a:lnTo>
                  <a:pt x="7099" y="245986"/>
                </a:lnTo>
                <a:close/>
              </a:path>
              <a:path w="380365" h="328930">
                <a:moveTo>
                  <a:pt x="303974" y="0"/>
                </a:moveTo>
                <a:lnTo>
                  <a:pt x="321144" y="20713"/>
                </a:lnTo>
                <a:lnTo>
                  <a:pt x="24269" y="266712"/>
                </a:lnTo>
                <a:lnTo>
                  <a:pt x="108621" y="266712"/>
                </a:lnTo>
                <a:lnTo>
                  <a:pt x="355485" y="62153"/>
                </a:lnTo>
                <a:lnTo>
                  <a:pt x="374587" y="62153"/>
                </a:lnTo>
                <a:lnTo>
                  <a:pt x="379755" y="7099"/>
                </a:lnTo>
                <a:lnTo>
                  <a:pt x="303974" y="0"/>
                </a:lnTo>
                <a:close/>
              </a:path>
              <a:path w="380365" h="328930">
                <a:moveTo>
                  <a:pt x="374587" y="62153"/>
                </a:moveTo>
                <a:lnTo>
                  <a:pt x="355485" y="62153"/>
                </a:lnTo>
                <a:lnTo>
                  <a:pt x="372643" y="82867"/>
                </a:lnTo>
                <a:lnTo>
                  <a:pt x="374587" y="62153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60073" y="2657316"/>
            <a:ext cx="380365" cy="328930"/>
          </a:xfrm>
          <a:custGeom>
            <a:avLst/>
            <a:gdLst/>
            <a:ahLst/>
            <a:cxnLst/>
            <a:rect l="l" t="t" r="r" b="b"/>
            <a:pathLst>
              <a:path w="380365" h="328930">
                <a:moveTo>
                  <a:pt x="0" y="321767"/>
                </a:moveTo>
                <a:lnTo>
                  <a:pt x="7099" y="245986"/>
                </a:lnTo>
                <a:lnTo>
                  <a:pt x="24269" y="266712"/>
                </a:lnTo>
                <a:lnTo>
                  <a:pt x="321144" y="20713"/>
                </a:lnTo>
                <a:lnTo>
                  <a:pt x="303974" y="0"/>
                </a:lnTo>
                <a:lnTo>
                  <a:pt x="379755" y="7099"/>
                </a:lnTo>
                <a:lnTo>
                  <a:pt x="372643" y="82867"/>
                </a:lnTo>
                <a:lnTo>
                  <a:pt x="355485" y="62153"/>
                </a:lnTo>
                <a:lnTo>
                  <a:pt x="58610" y="308152"/>
                </a:lnTo>
                <a:lnTo>
                  <a:pt x="75780" y="328866"/>
                </a:lnTo>
                <a:lnTo>
                  <a:pt x="0" y="321767"/>
                </a:lnTo>
                <a:close/>
              </a:path>
            </a:pathLst>
          </a:custGeom>
          <a:ln w="9525">
            <a:solidFill>
              <a:srgbClr val="CC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70434" y="3501708"/>
            <a:ext cx="422909" cy="291465"/>
          </a:xfrm>
          <a:custGeom>
            <a:avLst/>
            <a:gdLst/>
            <a:ahLst/>
            <a:cxnLst/>
            <a:rect l="l" t="t" r="r" b="b"/>
            <a:pathLst>
              <a:path w="422909" h="291464">
                <a:moveTo>
                  <a:pt x="136734" y="69189"/>
                </a:moveTo>
                <a:lnTo>
                  <a:pt x="32270" y="69189"/>
                </a:lnTo>
                <a:lnTo>
                  <a:pt x="362724" y="267792"/>
                </a:lnTo>
                <a:lnTo>
                  <a:pt x="348869" y="290855"/>
                </a:lnTo>
                <a:lnTo>
                  <a:pt x="422719" y="272453"/>
                </a:lnTo>
                <a:lnTo>
                  <a:pt x="410055" y="221665"/>
                </a:lnTo>
                <a:lnTo>
                  <a:pt x="390448" y="221665"/>
                </a:lnTo>
                <a:lnTo>
                  <a:pt x="136734" y="69189"/>
                </a:lnTo>
                <a:close/>
              </a:path>
              <a:path w="422909" h="291464">
                <a:moveTo>
                  <a:pt x="404304" y="198602"/>
                </a:moveTo>
                <a:lnTo>
                  <a:pt x="390448" y="221665"/>
                </a:lnTo>
                <a:lnTo>
                  <a:pt x="410055" y="221665"/>
                </a:lnTo>
                <a:lnTo>
                  <a:pt x="404304" y="198602"/>
                </a:lnTo>
                <a:close/>
              </a:path>
              <a:path w="422909" h="291464">
                <a:moveTo>
                  <a:pt x="73850" y="0"/>
                </a:moveTo>
                <a:lnTo>
                  <a:pt x="0" y="18402"/>
                </a:lnTo>
                <a:lnTo>
                  <a:pt x="18402" y="92252"/>
                </a:lnTo>
                <a:lnTo>
                  <a:pt x="32270" y="69189"/>
                </a:lnTo>
                <a:lnTo>
                  <a:pt x="136734" y="69189"/>
                </a:lnTo>
                <a:lnTo>
                  <a:pt x="59982" y="23063"/>
                </a:lnTo>
                <a:lnTo>
                  <a:pt x="7385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70435" y="3501708"/>
            <a:ext cx="422909" cy="291465"/>
          </a:xfrm>
          <a:custGeom>
            <a:avLst/>
            <a:gdLst/>
            <a:ahLst/>
            <a:cxnLst/>
            <a:rect l="l" t="t" r="r" b="b"/>
            <a:pathLst>
              <a:path w="422909" h="291464">
                <a:moveTo>
                  <a:pt x="0" y="18402"/>
                </a:moveTo>
                <a:lnTo>
                  <a:pt x="73850" y="0"/>
                </a:lnTo>
                <a:lnTo>
                  <a:pt x="59982" y="23063"/>
                </a:lnTo>
                <a:lnTo>
                  <a:pt x="390448" y="221665"/>
                </a:lnTo>
                <a:lnTo>
                  <a:pt x="404304" y="198602"/>
                </a:lnTo>
                <a:lnTo>
                  <a:pt x="422719" y="272453"/>
                </a:lnTo>
                <a:lnTo>
                  <a:pt x="348869" y="290855"/>
                </a:lnTo>
                <a:lnTo>
                  <a:pt x="362724" y="267792"/>
                </a:lnTo>
                <a:lnTo>
                  <a:pt x="32270" y="69189"/>
                </a:lnTo>
                <a:lnTo>
                  <a:pt x="18402" y="92252"/>
                </a:lnTo>
                <a:lnTo>
                  <a:pt x="0" y="18402"/>
                </a:lnTo>
                <a:close/>
              </a:path>
            </a:pathLst>
          </a:custGeom>
          <a:ln w="9524">
            <a:solidFill>
              <a:srgbClr val="CC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336" y="1529255"/>
            <a:ext cx="445198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j</a:t>
            </a:r>
            <a:r>
              <a:rPr sz="2400" b="1" spc="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最流行的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应用框架</a:t>
            </a:r>
            <a:endParaRPr sz="2400">
              <a:latin typeface="Heiti SC"/>
              <a:cs typeface="Heiti SC"/>
            </a:endParaRPr>
          </a:p>
          <a:p>
            <a:pPr marL="2369820">
              <a:lnSpc>
                <a:spcPts val="2155"/>
              </a:lnSpc>
              <a:spcBef>
                <a:spcPts val="1530"/>
              </a:spcBef>
            </a:pPr>
            <a:r>
              <a:rPr sz="1800" spc="-35" dirty="0">
                <a:solidFill>
                  <a:srgbClr val="FF00FF"/>
                </a:solidFill>
                <a:latin typeface="Arial"/>
                <a:cs typeface="Arial"/>
              </a:rPr>
              <a:t>W</a:t>
            </a:r>
            <a:r>
              <a:rPr sz="1800" dirty="0">
                <a:solidFill>
                  <a:srgbClr val="FF00FF"/>
                </a:solidFill>
                <a:latin typeface="Arial"/>
                <a:cs typeface="Arial"/>
              </a:rPr>
              <a:t>eb</a:t>
            </a:r>
            <a:r>
              <a:rPr sz="1800" dirty="0">
                <a:solidFill>
                  <a:srgbClr val="FF00FF"/>
                </a:solidFill>
                <a:latin typeface="Arial Unicode MS"/>
                <a:cs typeface="Arial Unicode MS"/>
              </a:rPr>
              <a:t>框架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4325" y="4623695"/>
            <a:ext cx="41179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ww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w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dj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g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p</a:t>
            </a:r>
            <a:r>
              <a:rPr sz="2400" b="1" spc="-4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ject.c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9"/>
              </a:rPr>
              <a:t>om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4633" y="2594229"/>
            <a:ext cx="1574800" cy="1080135"/>
          </a:xfrm>
          <a:prstGeom prst="rect">
            <a:avLst/>
          </a:prstGeom>
          <a:solidFill>
            <a:srgbClr val="FDFDF9"/>
          </a:solidFill>
          <a:ln w="9906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5605">
              <a:lnSpc>
                <a:spcPct val="100000"/>
              </a:lnSpc>
            </a:pPr>
            <a:r>
              <a:rPr sz="1600" dirty="0">
                <a:latin typeface="Arial Unicode MS"/>
                <a:cs typeface="Arial Unicode MS"/>
              </a:rPr>
              <a:t>浏览器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43697" y="2831790"/>
            <a:ext cx="4883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HTT</a:t>
            </a:r>
            <a:r>
              <a:rPr sz="1400" spc="-5" dirty="0"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8471" y="2382392"/>
            <a:ext cx="656590" cy="1470660"/>
          </a:xfrm>
          <a:prstGeom prst="rect">
            <a:avLst/>
          </a:prstGeom>
          <a:solidFill>
            <a:srgbClr val="79A6DE"/>
          </a:solidFill>
          <a:ln w="12954">
            <a:solidFill>
              <a:srgbClr val="5858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SG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06975" y="4298245"/>
            <a:ext cx="4572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sz="1200" dirty="0">
                <a:latin typeface="Arial Unicode MS"/>
                <a:cs typeface="Arial Unicode MS"/>
              </a:rPr>
              <a:t>数据库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70827" y="2753087"/>
            <a:ext cx="990600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5"/>
              </a:lnSpc>
            </a:pPr>
            <a:r>
              <a:rPr sz="1200" spc="-5" dirty="0">
                <a:latin typeface="Arial"/>
                <a:cs typeface="Arial"/>
              </a:rPr>
              <a:t>HT</a:t>
            </a:r>
            <a:r>
              <a:rPr sz="1200" dirty="0">
                <a:latin typeface="Arial"/>
                <a:cs typeface="Arial"/>
              </a:rPr>
              <a:t>M</a:t>
            </a:r>
            <a:r>
              <a:rPr sz="1200" spc="-5" dirty="0">
                <a:latin typeface="Arial"/>
                <a:cs typeface="Arial"/>
              </a:rPr>
              <a:t>L/CSS</a:t>
            </a:r>
            <a:r>
              <a:rPr sz="1200" dirty="0">
                <a:latin typeface="Arial"/>
                <a:cs typeface="Arial"/>
              </a:rPr>
              <a:t>/JS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sz="1200" dirty="0">
                <a:latin typeface="Arial Unicode MS"/>
                <a:cs typeface="Arial Unicode MS"/>
              </a:rPr>
              <a:t>等文件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55873" y="4020242"/>
            <a:ext cx="640715" cy="4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 marR="5080" indent="-79375">
              <a:lnSpc>
                <a:spcPct val="150000"/>
              </a:lnSpc>
            </a:pPr>
            <a:r>
              <a:rPr sz="1200" spc="-25" dirty="0">
                <a:latin typeface="Arial"/>
                <a:cs typeface="Arial"/>
              </a:rPr>
              <a:t>W</a:t>
            </a:r>
            <a:r>
              <a:rPr sz="1200" spc="-5" dirty="0">
                <a:latin typeface="Arial"/>
                <a:cs typeface="Arial"/>
              </a:rPr>
              <a:t>eb</a:t>
            </a:r>
            <a:r>
              <a:rPr sz="1200" dirty="0">
                <a:latin typeface="Arial Unicode MS"/>
                <a:cs typeface="Arial Unicode MS"/>
              </a:rPr>
              <a:t>服务 器接口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7566" y="2700147"/>
            <a:ext cx="540385" cy="883919"/>
          </a:xfrm>
          <a:prstGeom prst="rect">
            <a:avLst/>
          </a:prstGeom>
          <a:solidFill>
            <a:srgbClr val="FFDFA2"/>
          </a:solidFill>
          <a:ln w="12954">
            <a:solidFill>
              <a:srgbClr val="5858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400" spc="-5" dirty="0">
                <a:solidFill>
                  <a:srgbClr val="C00000"/>
                </a:solidFill>
                <a:latin typeface="Arial Unicode MS"/>
                <a:cs typeface="Arial Unicode MS"/>
              </a:rPr>
              <a:t>路由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8743" y="2859493"/>
            <a:ext cx="34798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050" b="1" spc="-5" dirty="0">
                <a:latin typeface="Arial"/>
                <a:cs typeface="Arial"/>
              </a:rPr>
              <a:t>UR</a:t>
            </a:r>
            <a:r>
              <a:rPr sz="1050" b="1" dirty="0">
                <a:latin typeface="Arial"/>
                <a:cs typeface="Arial"/>
              </a:rPr>
              <a:t>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55004" y="2414397"/>
            <a:ext cx="540385" cy="1470025"/>
          </a:xfrm>
          <a:prstGeom prst="rect">
            <a:avLst/>
          </a:prstGeom>
          <a:solidFill>
            <a:srgbClr val="CCFFCC"/>
          </a:solidFill>
          <a:ln w="12954">
            <a:solidFill>
              <a:srgbClr val="5858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 marR="76835" algn="just">
              <a:lnSpc>
                <a:spcPct val="150000"/>
              </a:lnSpc>
            </a:pPr>
            <a:r>
              <a:rPr sz="1400" spc="-5" dirty="0">
                <a:solidFill>
                  <a:srgbClr val="C00000"/>
                </a:solidFill>
                <a:latin typeface="Arial Unicode MS"/>
                <a:cs typeface="Arial Unicode MS"/>
              </a:rPr>
              <a:t>功能 处理 逻辑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74589" y="3075051"/>
            <a:ext cx="228600" cy="107950"/>
          </a:xfrm>
          <a:custGeom>
            <a:avLst/>
            <a:gdLst/>
            <a:ahLst/>
            <a:cxnLst/>
            <a:rect l="l" t="t" r="r" b="b"/>
            <a:pathLst>
              <a:path w="228600" h="107950">
                <a:moveTo>
                  <a:pt x="53721" y="0"/>
                </a:moveTo>
                <a:lnTo>
                  <a:pt x="0" y="53720"/>
                </a:lnTo>
                <a:lnTo>
                  <a:pt x="53721" y="107441"/>
                </a:lnTo>
                <a:lnTo>
                  <a:pt x="53721" y="80581"/>
                </a:lnTo>
                <a:lnTo>
                  <a:pt x="201739" y="80581"/>
                </a:lnTo>
                <a:lnTo>
                  <a:pt x="228600" y="53720"/>
                </a:lnTo>
                <a:lnTo>
                  <a:pt x="201739" y="26860"/>
                </a:lnTo>
                <a:lnTo>
                  <a:pt x="53721" y="26860"/>
                </a:lnTo>
                <a:lnTo>
                  <a:pt x="53721" y="0"/>
                </a:lnTo>
                <a:close/>
              </a:path>
              <a:path w="228600" h="107950">
                <a:moveTo>
                  <a:pt x="201739" y="80581"/>
                </a:moveTo>
                <a:lnTo>
                  <a:pt x="174879" y="80581"/>
                </a:lnTo>
                <a:lnTo>
                  <a:pt x="174879" y="107441"/>
                </a:lnTo>
                <a:lnTo>
                  <a:pt x="201739" y="80581"/>
                </a:lnTo>
                <a:close/>
              </a:path>
              <a:path w="228600" h="107950">
                <a:moveTo>
                  <a:pt x="174879" y="0"/>
                </a:moveTo>
                <a:lnTo>
                  <a:pt x="174879" y="26860"/>
                </a:lnTo>
                <a:lnTo>
                  <a:pt x="201739" y="26860"/>
                </a:lnTo>
                <a:lnTo>
                  <a:pt x="174879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4589" y="3075051"/>
            <a:ext cx="228600" cy="107950"/>
          </a:xfrm>
          <a:custGeom>
            <a:avLst/>
            <a:gdLst/>
            <a:ahLst/>
            <a:cxnLst/>
            <a:rect l="l" t="t" r="r" b="b"/>
            <a:pathLst>
              <a:path w="228600" h="107950">
                <a:moveTo>
                  <a:pt x="0" y="53720"/>
                </a:moveTo>
                <a:lnTo>
                  <a:pt x="53721" y="0"/>
                </a:lnTo>
                <a:lnTo>
                  <a:pt x="53721" y="26860"/>
                </a:lnTo>
                <a:lnTo>
                  <a:pt x="174879" y="26860"/>
                </a:lnTo>
                <a:lnTo>
                  <a:pt x="174879" y="0"/>
                </a:lnTo>
                <a:lnTo>
                  <a:pt x="228600" y="53720"/>
                </a:lnTo>
                <a:lnTo>
                  <a:pt x="174879" y="107441"/>
                </a:lnTo>
                <a:lnTo>
                  <a:pt x="174879" y="80581"/>
                </a:lnTo>
                <a:lnTo>
                  <a:pt x="53721" y="80581"/>
                </a:lnTo>
                <a:lnTo>
                  <a:pt x="53721" y="107441"/>
                </a:lnTo>
                <a:lnTo>
                  <a:pt x="0" y="53720"/>
                </a:lnTo>
                <a:close/>
              </a:path>
            </a:pathLst>
          </a:custGeom>
          <a:ln w="9906">
            <a:solidFill>
              <a:srgbClr val="CC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24462" y="3999051"/>
            <a:ext cx="140144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285115" algn="l"/>
              </a:tabLst>
            </a:pPr>
            <a:r>
              <a:rPr sz="1100" spc="-5" dirty="0">
                <a:latin typeface="Arial"/>
                <a:cs typeface="Arial"/>
              </a:rPr>
              <a:t>•	</a:t>
            </a:r>
            <a:r>
              <a:rPr sz="1100" spc="-5" dirty="0">
                <a:latin typeface="Arial Unicode MS"/>
                <a:cs typeface="Arial Unicode MS"/>
              </a:rPr>
              <a:t>满足用户功能请求</a:t>
            </a:r>
            <a:endParaRPr sz="1100">
              <a:latin typeface="Arial Unicode MS"/>
              <a:cs typeface="Arial Unicode MS"/>
            </a:endParaRPr>
          </a:p>
          <a:p>
            <a:pPr>
              <a:lnSpc>
                <a:spcPts val="1310"/>
              </a:lnSpc>
              <a:spcBef>
                <a:spcPts val="660"/>
              </a:spcBef>
            </a:pPr>
            <a:r>
              <a:rPr sz="1100" spc="-5" dirty="0"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10212" y="4251712"/>
            <a:ext cx="125539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0"/>
              </a:lnSpc>
            </a:pPr>
            <a:r>
              <a:rPr sz="1100" spc="-5" dirty="0">
                <a:latin typeface="Arial Unicode MS"/>
                <a:cs typeface="Arial Unicode MS"/>
              </a:rPr>
              <a:t>融合数据和展示模板</a:t>
            </a:r>
            <a:endParaRPr sz="11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30" marR="61594" algn="ctr">
              <a:lnSpc>
                <a:spcPct val="100000"/>
              </a:lnSpc>
            </a:pPr>
            <a:r>
              <a:rPr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pc="55" dirty="0">
                <a:solidFill>
                  <a:srgbClr val="C00000"/>
                </a:solidFill>
                <a:latin typeface="Arial"/>
                <a:cs typeface="Arial"/>
              </a:rPr>
              <a:t>yra</a:t>
            </a:r>
            <a:r>
              <a:rPr spc="22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pc="12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pc="-114" dirty="0">
                <a:latin typeface="Arial"/>
                <a:cs typeface="Arial"/>
              </a:rPr>
              <a:t>:</a:t>
            </a:r>
            <a:r>
              <a:rPr spc="45" dirty="0">
                <a:latin typeface="Arial"/>
                <a:cs typeface="Arial"/>
              </a:rPr>
              <a:t> </a:t>
            </a:r>
            <a:r>
              <a:rPr dirty="0">
                <a:latin typeface="Heiti SC"/>
                <a:cs typeface="Heiti SC"/>
              </a:rPr>
              <a:t>规模适中的</a:t>
            </a:r>
            <a:r>
              <a:rPr spc="165" dirty="0">
                <a:latin typeface="Arial"/>
                <a:cs typeface="Arial"/>
              </a:rPr>
              <a:t>W</a:t>
            </a:r>
            <a:r>
              <a:rPr spc="140" dirty="0">
                <a:latin typeface="Arial"/>
                <a:cs typeface="Arial"/>
              </a:rPr>
              <a:t>e</a:t>
            </a:r>
            <a:r>
              <a:rPr spc="125" dirty="0">
                <a:latin typeface="Arial"/>
                <a:cs typeface="Arial"/>
              </a:rPr>
              <a:t>b</a:t>
            </a:r>
            <a:r>
              <a:rPr dirty="0">
                <a:latin typeface="Heiti SC"/>
                <a:cs typeface="Heiti SC"/>
              </a:rPr>
              <a:t>应用框架</a:t>
            </a:r>
          </a:p>
          <a:p>
            <a:pPr marL="87630">
              <a:lnSpc>
                <a:spcPct val="100000"/>
              </a:lnSpc>
            </a:pPr>
            <a:endParaRPr dirty="0">
              <a:latin typeface="Heiti SC"/>
              <a:cs typeface="Heiti SC"/>
            </a:endParaRPr>
          </a:p>
          <a:p>
            <a:pPr marL="87630"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提供了简单方便构建</a:t>
            </a:r>
            <a:r>
              <a:rPr spc="165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pc="14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pc="12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系统的应用框架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不大不小，规模适中，适合快速构建并适度扩展类应用</a:t>
            </a: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pc="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pc="1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spc="19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pc="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pc="9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产品级</a:t>
            </a:r>
            <a:r>
              <a:rPr spc="165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pc="14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pc="12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应用框架，起步简单可扩展性好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59179" y="4623553"/>
            <a:ext cx="3165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pyr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d.c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284" y="1529113"/>
            <a:ext cx="6494145" cy="168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00">
              <a:lnSpc>
                <a:spcPct val="100000"/>
              </a:lnSpc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5" dirty="0">
                <a:solidFill>
                  <a:srgbClr val="C00000"/>
                </a:solidFill>
                <a:latin typeface="Arial"/>
                <a:cs typeface="Arial"/>
              </a:rPr>
              <a:t>yra</a:t>
            </a:r>
            <a:r>
              <a:rPr sz="2400" b="1" spc="22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12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规模适中的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应用框架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345" dirty="0">
                <a:latin typeface="FZLTZHB--B51-0"/>
                <a:cs typeface="FZLTZHB--B51-0"/>
              </a:rPr>
              <a:t>w</a:t>
            </a:r>
            <a:r>
              <a:rPr sz="1400" b="1" spc="-225" dirty="0">
                <a:latin typeface="FZLTZHB--B51-0"/>
                <a:cs typeface="FZLTZHB--B51-0"/>
              </a:rPr>
              <a:t>s</a:t>
            </a:r>
            <a:r>
              <a:rPr sz="1400" b="1" spc="105" dirty="0">
                <a:latin typeface="FZLTZHB--B51-0"/>
                <a:cs typeface="FZLTZHB--B51-0"/>
              </a:rPr>
              <a:t>giref.</a:t>
            </a:r>
            <a:r>
              <a:rPr sz="1400" b="1" spc="145" dirty="0">
                <a:latin typeface="FZLTZHB--B51-0"/>
                <a:cs typeface="FZLTZHB--B51-0"/>
              </a:rPr>
              <a:t>s</a:t>
            </a:r>
            <a:r>
              <a:rPr sz="1400" b="1" spc="-60" dirty="0">
                <a:latin typeface="FZLTZHB--B51-0"/>
                <a:cs typeface="FZLTZHB--B51-0"/>
              </a:rPr>
              <a:t>imple_</a:t>
            </a:r>
            <a:r>
              <a:rPr sz="1400" b="1" spc="-55" dirty="0">
                <a:latin typeface="FZLTZHB--B51-0"/>
                <a:cs typeface="FZLTZHB--B51-0"/>
              </a:rPr>
              <a:t>s</a:t>
            </a:r>
            <a:r>
              <a:rPr sz="1400" b="1" spc="-10" dirty="0">
                <a:latin typeface="FZLTZHB--B51-0"/>
                <a:cs typeface="FZLTZHB--B51-0"/>
              </a:rPr>
              <a:t>erver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625" dirty="0">
                <a:latin typeface="FZLTZHB--B51-0"/>
                <a:cs typeface="FZLTZHB--B51-0"/>
              </a:rPr>
              <a:t>m</a:t>
            </a:r>
            <a:r>
              <a:rPr sz="1400" b="1" spc="-105" dirty="0">
                <a:latin typeface="FZLTZHB--B51-0"/>
                <a:cs typeface="FZLTZHB--B51-0"/>
              </a:rPr>
              <a:t>ake_se</a:t>
            </a:r>
            <a:r>
              <a:rPr sz="1400" b="1" spc="-65" dirty="0">
                <a:latin typeface="FZLTZHB--B51-0"/>
                <a:cs typeface="FZLTZHB--B51-0"/>
              </a:rPr>
              <a:t>r</a:t>
            </a:r>
            <a:r>
              <a:rPr sz="1400" b="1" spc="-20" dirty="0">
                <a:latin typeface="FZLTZHB--B51-0"/>
                <a:cs typeface="FZLTZHB--B51-0"/>
              </a:rPr>
              <a:t>ver</a:t>
            </a:r>
            <a:endParaRPr sz="1400">
              <a:latin typeface="FZLTZHB--B51-0"/>
              <a:cs typeface="FZLTZHB--B51-0"/>
            </a:endParaRPr>
          </a:p>
          <a:p>
            <a:pPr marL="12700" marR="2635250">
              <a:lnSpc>
                <a:spcPct val="120000"/>
              </a:lnSpc>
            </a:pP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125" dirty="0">
                <a:latin typeface="FZLTZHB--B51-0"/>
                <a:cs typeface="FZLTZHB--B51-0"/>
              </a:rPr>
              <a:t>p</a:t>
            </a:r>
            <a:r>
              <a:rPr sz="1400" b="1" spc="-110" dirty="0">
                <a:latin typeface="FZLTZHB--B51-0"/>
                <a:cs typeface="FZLTZHB--B51-0"/>
              </a:rPr>
              <a:t>y</a:t>
            </a:r>
            <a:r>
              <a:rPr sz="1400" b="1" spc="-25" dirty="0">
                <a:latin typeface="FZLTZHB--B51-0"/>
                <a:cs typeface="FZLTZHB--B51-0"/>
              </a:rPr>
              <a:t>ramid.c</a:t>
            </a:r>
            <a:r>
              <a:rPr sz="1400" b="1" spc="40" dirty="0">
                <a:latin typeface="FZLTZHB--B51-0"/>
                <a:cs typeface="FZLTZHB--B51-0"/>
              </a:rPr>
              <a:t>onfi</a:t>
            </a:r>
            <a:r>
              <a:rPr sz="1400" b="1" spc="45" dirty="0">
                <a:latin typeface="FZLTZHB--B51-0"/>
                <a:cs typeface="FZLTZHB--B51-0"/>
              </a:rPr>
              <a:t>g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375" dirty="0">
                <a:latin typeface="FZLTZHB--B51-0"/>
                <a:cs typeface="FZLTZHB--B51-0"/>
              </a:rPr>
              <a:t>C</a:t>
            </a:r>
            <a:r>
              <a:rPr sz="1400" b="1" spc="30" dirty="0">
                <a:latin typeface="FZLTZHB--B51-0"/>
                <a:cs typeface="FZLTZHB--B51-0"/>
              </a:rPr>
              <a:t>onfigu</a:t>
            </a:r>
            <a:r>
              <a:rPr sz="1400" b="1" spc="25" dirty="0">
                <a:latin typeface="FZLTZHB--B51-0"/>
                <a:cs typeface="FZLTZHB--B51-0"/>
              </a:rPr>
              <a:t>rator</a:t>
            </a:r>
            <a:r>
              <a:rPr sz="1400" b="1" spc="15" dirty="0">
                <a:latin typeface="FZLTZHB--B51-0"/>
                <a:cs typeface="FZLTZHB--B51-0"/>
              </a:rPr>
              <a:t> 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125" dirty="0">
                <a:latin typeface="FZLTZHB--B51-0"/>
                <a:cs typeface="FZLTZHB--B51-0"/>
              </a:rPr>
              <a:t>p</a:t>
            </a:r>
            <a:r>
              <a:rPr sz="1400" b="1" spc="-110" dirty="0">
                <a:latin typeface="FZLTZHB--B51-0"/>
                <a:cs typeface="FZLTZHB--B51-0"/>
              </a:rPr>
              <a:t>y</a:t>
            </a:r>
            <a:r>
              <a:rPr sz="1400" b="1" spc="15" dirty="0">
                <a:latin typeface="FZLTZHB--B51-0"/>
                <a:cs typeface="FZLTZHB--B51-0"/>
              </a:rPr>
              <a:t>ramid.r</a:t>
            </a:r>
            <a:r>
              <a:rPr sz="1400" b="1" spc="-135" dirty="0">
                <a:latin typeface="FZLTZHB--B51-0"/>
                <a:cs typeface="FZLTZHB--B51-0"/>
              </a:rPr>
              <a:t>espons</a:t>
            </a:r>
            <a:r>
              <a:rPr sz="1400" b="1" spc="-145" dirty="0">
                <a:latin typeface="FZLTZHB--B51-0"/>
                <a:cs typeface="FZLTZHB--B51-0"/>
              </a:rPr>
              <a:t>e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400" b="1"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180" dirty="0">
                <a:latin typeface="FZLTZHB--B51-0"/>
                <a:cs typeface="FZLTZHB--B51-0"/>
              </a:rPr>
              <a:t>Respo</a:t>
            </a:r>
            <a:r>
              <a:rPr sz="1400" b="1" spc="-175" dirty="0">
                <a:latin typeface="FZLTZHB--B51-0"/>
                <a:cs typeface="FZLTZHB--B51-0"/>
              </a:rPr>
              <a:t>n</a:t>
            </a:r>
            <a:r>
              <a:rPr sz="1400" b="1" spc="-120" dirty="0">
                <a:latin typeface="FZLTZHB--B51-0"/>
                <a:cs typeface="FZLTZHB--B51-0"/>
              </a:rPr>
              <a:t>se</a:t>
            </a:r>
            <a:r>
              <a:rPr sz="1400" b="1" spc="-50" dirty="0">
                <a:latin typeface="FZLTZHB--B51-0"/>
                <a:cs typeface="FZLTZHB--B51-0"/>
              </a:rPr>
              <a:t> 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de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35" dirty="0">
                <a:latin typeface="FZLTZHB--B51-0"/>
                <a:cs typeface="FZLTZHB--B51-0"/>
              </a:rPr>
              <a:t>he</a:t>
            </a:r>
            <a:r>
              <a:rPr sz="1400" b="1" spc="20" dirty="0">
                <a:latin typeface="FZLTZHB--B51-0"/>
                <a:cs typeface="FZLTZHB--B51-0"/>
              </a:rPr>
              <a:t>l</a:t>
            </a:r>
            <a:r>
              <a:rPr sz="1400" b="1" spc="-5" dirty="0">
                <a:latin typeface="FZLTZHB--B51-0"/>
                <a:cs typeface="FZLTZHB--B51-0"/>
              </a:rPr>
              <a:t>lo_wor</a:t>
            </a:r>
            <a:r>
              <a:rPr sz="1400" b="1" spc="0" dirty="0">
                <a:latin typeface="FZLTZHB--B51-0"/>
                <a:cs typeface="FZLTZHB--B51-0"/>
              </a:rPr>
              <a:t>l</a:t>
            </a:r>
            <a:r>
              <a:rPr sz="1400" b="1" spc="-160" dirty="0">
                <a:latin typeface="FZLTZHB--B51-0"/>
                <a:cs typeface="FZLTZHB--B51-0"/>
              </a:rPr>
              <a:t>d</a:t>
            </a:r>
            <a:r>
              <a:rPr sz="1400" b="1" spc="-40" dirty="0">
                <a:latin typeface="FZLTZHB--B51-0"/>
                <a:cs typeface="FZLTZHB--B51-0"/>
              </a:rPr>
              <a:t>(requ</a:t>
            </a:r>
            <a:r>
              <a:rPr sz="1400" b="1" spc="-45" dirty="0">
                <a:latin typeface="FZLTZHB--B51-0"/>
                <a:cs typeface="FZLTZHB--B51-0"/>
              </a:rPr>
              <a:t>e</a:t>
            </a:r>
            <a:r>
              <a:rPr sz="1400" b="1" spc="170" dirty="0">
                <a:latin typeface="FZLTZHB--B51-0"/>
                <a:cs typeface="FZLTZHB--B51-0"/>
              </a:rPr>
              <a:t>st):</a:t>
            </a:r>
            <a:endParaRPr sz="140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re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ur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215" dirty="0">
                <a:latin typeface="FZLTZHB--B51-0"/>
                <a:cs typeface="FZLTZHB--B51-0"/>
              </a:rPr>
              <a:t>Re</a:t>
            </a:r>
            <a:r>
              <a:rPr sz="1400" b="1" spc="-170" dirty="0">
                <a:latin typeface="FZLTZHB--B51-0"/>
                <a:cs typeface="FZLTZHB--B51-0"/>
              </a:rPr>
              <a:t>s</a:t>
            </a:r>
            <a:r>
              <a:rPr sz="1400" b="1" spc="-85" dirty="0">
                <a:latin typeface="FZLTZHB--B51-0"/>
                <a:cs typeface="FZLTZHB--B51-0"/>
              </a:rPr>
              <a:t>ponse(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Hello</a:t>
            </a:r>
            <a:r>
              <a:rPr sz="1400" b="1" dirty="0">
                <a:solidFill>
                  <a:srgbClr val="1DB41D"/>
                </a:solidFill>
                <a:latin typeface="FZLTZHB--B51-0"/>
                <a:cs typeface="FZLTZHB--B51-0"/>
              </a:rPr>
              <a:t>  </a:t>
            </a:r>
            <a:r>
              <a:rPr sz="1400" b="1" spc="-700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14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orld!'</a:t>
            </a:r>
            <a:r>
              <a:rPr sz="1400" b="1" spc="215" dirty="0">
                <a:latin typeface="FZLTZHB--B51-0"/>
                <a:cs typeface="FZLTZHB--B51-0"/>
              </a:rPr>
              <a:t>)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8121" y="3052910"/>
            <a:ext cx="389762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45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行左右</a:t>
            </a:r>
            <a:r>
              <a:rPr sz="2400" b="1" spc="235" dirty="0">
                <a:latin typeface="Arial"/>
                <a:cs typeface="Arial"/>
              </a:rPr>
              <a:t>H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ll</a:t>
            </a:r>
            <a:r>
              <a:rPr sz="2400" b="1" spc="100" dirty="0">
                <a:latin typeface="Arial"/>
                <a:cs typeface="Arial"/>
              </a:rPr>
              <a:t>o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245" dirty="0">
                <a:latin typeface="Arial"/>
                <a:cs typeface="Arial"/>
              </a:rPr>
              <a:t>W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dirty="0">
                <a:latin typeface="Heiti SC"/>
                <a:cs typeface="Heiti SC"/>
              </a:rPr>
              <a:t>程序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461" y="3277139"/>
            <a:ext cx="3764279" cy="71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i="1" u="heavy" spc="-7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i="1" u="heavy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165" dirty="0">
                <a:latin typeface="FZLTZHB--B51-0"/>
                <a:cs typeface="FZLTZHB--B51-0"/>
              </a:rPr>
              <a:t>n</a:t>
            </a:r>
            <a:r>
              <a:rPr sz="1400" b="1" spc="-155" dirty="0">
                <a:latin typeface="FZLTZHB--B51-0"/>
                <a:cs typeface="FZLTZHB--B51-0"/>
              </a:rPr>
              <a:t>a</a:t>
            </a:r>
            <a:r>
              <a:rPr sz="1400" b="1" spc="-395" dirty="0">
                <a:latin typeface="FZLTZHB--B51-0"/>
                <a:cs typeface="FZLTZHB--B51-0"/>
              </a:rPr>
              <a:t>me</a:t>
            </a:r>
            <a:r>
              <a:rPr sz="1400" b="1" u="heavy" spc="380" dirty="0">
                <a:latin typeface="FZLTZHB--B51-0"/>
                <a:cs typeface="FZLTZHB--B51-0"/>
              </a:rPr>
              <a:t> </a:t>
            </a:r>
            <a:r>
              <a:rPr sz="1400" b="1" u="heavy" dirty="0">
                <a:latin typeface="FZLTZHB--B51-0"/>
                <a:cs typeface="FZLTZHB--B51-0"/>
              </a:rPr>
              <a:t> </a:t>
            </a:r>
            <a:r>
              <a:rPr sz="1400" b="1" u="heavy" spc="5" dirty="0">
                <a:latin typeface="FZLTZHB--B51-0"/>
                <a:cs typeface="FZLTZHB--B51-0"/>
              </a:rPr>
              <a:t> 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spc="-165" dirty="0">
                <a:latin typeface="FZLTZHB--B51-0"/>
                <a:cs typeface="FZLTZHB--B51-0"/>
              </a:rPr>
              <a:t>=</a:t>
            </a:r>
            <a:r>
              <a:rPr sz="1400" b="1" spc="-170" dirty="0">
                <a:latin typeface="FZLTZHB--B51-0"/>
                <a:cs typeface="FZLTZHB--B51-0"/>
              </a:rPr>
              <a:t>=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10" dirty="0">
                <a:latin typeface="FZLTZHB--B51-0"/>
                <a:cs typeface="FZLTZHB--B51-0"/>
              </a:rPr>
              <a:t> </a:t>
            </a:r>
            <a:r>
              <a:rPr sz="1400" b="1" spc="4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u="heavy" spc="38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400" b="1" u="heavy" dirty="0">
                <a:solidFill>
                  <a:srgbClr val="1DB41D"/>
                </a:solidFill>
                <a:latin typeface="FZLTZHB--B51-0"/>
                <a:cs typeface="FZLTZHB--B51-0"/>
              </a:rPr>
              <a:t>  </a:t>
            </a:r>
            <a:r>
              <a:rPr sz="1400" b="1" spc="-165" dirty="0">
                <a:solidFill>
                  <a:srgbClr val="1DB41D"/>
                </a:solidFill>
                <a:latin typeface="FZLTZHB--B51-0"/>
                <a:cs typeface="FZLTZHB--B51-0"/>
              </a:rPr>
              <a:t>ma</a:t>
            </a:r>
            <a:r>
              <a:rPr sz="14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1400" b="1" spc="-170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1400" b="1" u="heavy" spc="38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400" b="1" u="heavy" dirty="0">
                <a:solidFill>
                  <a:srgbClr val="1DB41D"/>
                </a:solidFill>
                <a:latin typeface="FZLTZHB--B51-0"/>
                <a:cs typeface="FZLTZHB--B51-0"/>
              </a:rPr>
              <a:t>  </a:t>
            </a:r>
            <a:r>
              <a:rPr sz="1400" b="1" spc="4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295" dirty="0">
                <a:latin typeface="FZLTZHB--B51-0"/>
                <a:cs typeface="FZLTZHB--B51-0"/>
              </a:rPr>
              <a:t>:</a:t>
            </a:r>
            <a:endParaRPr sz="1400">
              <a:latin typeface="FZLTZHB--B51-0"/>
              <a:cs typeface="FZLTZHB--B51-0"/>
            </a:endParaRPr>
          </a:p>
          <a:p>
            <a:pPr marL="799465" marR="5080" indent="-394335">
              <a:lnSpc>
                <a:spcPct val="120000"/>
              </a:lnSpc>
            </a:pP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wi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h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Conf</a:t>
            </a:r>
            <a:r>
              <a:rPr sz="1400" b="1" spc="0" dirty="0">
                <a:latin typeface="FZLTZHB--B51-0"/>
                <a:cs typeface="FZLTZHB--B51-0"/>
              </a:rPr>
              <a:t>i</a:t>
            </a:r>
            <a:r>
              <a:rPr sz="1400" b="1" spc="-5" dirty="0">
                <a:latin typeface="FZLTZHB--B51-0"/>
                <a:cs typeface="FZLTZHB--B51-0"/>
              </a:rPr>
              <a:t>gurato</a:t>
            </a:r>
            <a:r>
              <a:rPr sz="1400" b="1" dirty="0">
                <a:latin typeface="FZLTZHB--B51-0"/>
                <a:cs typeface="FZLTZHB--B51-0"/>
              </a:rPr>
              <a:t>r</a:t>
            </a:r>
            <a:r>
              <a:rPr sz="1400" b="1" spc="220" dirty="0">
                <a:latin typeface="FZLTZHB--B51-0"/>
                <a:cs typeface="FZLTZHB--B51-0"/>
              </a:rPr>
              <a:t>(</a:t>
            </a:r>
            <a:r>
              <a:rPr sz="1400" b="1" spc="215" dirty="0">
                <a:latin typeface="FZLTZHB--B51-0"/>
                <a:cs typeface="FZLTZHB--B51-0"/>
              </a:rPr>
              <a:t>)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s</a:t>
            </a:r>
            <a:r>
              <a:rPr sz="1400" b="1"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110" dirty="0">
                <a:latin typeface="FZLTZHB--B51-0"/>
                <a:cs typeface="FZLTZHB--B51-0"/>
              </a:rPr>
              <a:t>c</a:t>
            </a:r>
            <a:r>
              <a:rPr sz="1400" b="1" spc="40" dirty="0">
                <a:latin typeface="FZLTZHB--B51-0"/>
                <a:cs typeface="FZLTZHB--B51-0"/>
              </a:rPr>
              <a:t>onfig</a:t>
            </a:r>
            <a:r>
              <a:rPr sz="1400" b="1" spc="295" dirty="0">
                <a:latin typeface="FZLTZHB--B51-0"/>
                <a:cs typeface="FZLTZHB--B51-0"/>
              </a:rPr>
              <a:t>:</a:t>
            </a:r>
            <a:r>
              <a:rPr sz="1400" b="1" spc="245" dirty="0">
                <a:latin typeface="FZLTZHB--B51-0"/>
                <a:cs typeface="FZLTZHB--B51-0"/>
              </a:rPr>
              <a:t> </a:t>
            </a:r>
            <a:r>
              <a:rPr sz="1400" b="1" spc="15" dirty="0">
                <a:latin typeface="FZLTZHB--B51-0"/>
                <a:cs typeface="FZLTZHB--B51-0"/>
              </a:rPr>
              <a:t>confi</a:t>
            </a:r>
            <a:r>
              <a:rPr sz="1400" b="1" spc="20" dirty="0">
                <a:latin typeface="FZLTZHB--B51-0"/>
                <a:cs typeface="FZLTZHB--B51-0"/>
              </a:rPr>
              <a:t>g</a:t>
            </a:r>
            <a:r>
              <a:rPr sz="1400" b="1" spc="-50" dirty="0">
                <a:latin typeface="FZLTZHB--B51-0"/>
                <a:cs typeface="FZLTZHB--B51-0"/>
              </a:rPr>
              <a:t>.add_ro</a:t>
            </a:r>
            <a:r>
              <a:rPr sz="1400" b="1" spc="-25" dirty="0">
                <a:latin typeface="FZLTZHB--B51-0"/>
                <a:cs typeface="FZLTZHB--B51-0"/>
              </a:rPr>
              <a:t>ute</a:t>
            </a:r>
            <a:r>
              <a:rPr sz="1400" b="1" spc="210" dirty="0">
                <a:latin typeface="FZLTZHB--B51-0"/>
                <a:cs typeface="FZLTZHB--B51-0"/>
              </a:rPr>
              <a:t>(</a:t>
            </a:r>
            <a:r>
              <a:rPr sz="1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'h</a:t>
            </a:r>
            <a:r>
              <a:rPr sz="14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4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llo'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/'</a:t>
            </a:r>
            <a:r>
              <a:rPr sz="1400" b="1" spc="215" dirty="0">
                <a:latin typeface="FZLTZHB--B51-0"/>
                <a:cs typeface="FZLTZHB--B51-0"/>
              </a:rPr>
              <a:t>)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726" y="4045203"/>
            <a:ext cx="5142230" cy="71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0" marR="5080">
              <a:lnSpc>
                <a:spcPct val="120000"/>
              </a:lnSpc>
            </a:pPr>
            <a:r>
              <a:rPr sz="1400" b="1" spc="15" dirty="0">
                <a:latin typeface="FZLTZHB--B51-0"/>
                <a:cs typeface="FZLTZHB--B51-0"/>
              </a:rPr>
              <a:t>confi</a:t>
            </a:r>
            <a:r>
              <a:rPr sz="1400" b="1" spc="20" dirty="0">
                <a:latin typeface="FZLTZHB--B51-0"/>
                <a:cs typeface="FZLTZHB--B51-0"/>
              </a:rPr>
              <a:t>g</a:t>
            </a:r>
            <a:r>
              <a:rPr sz="1400" b="1" spc="-5" dirty="0">
                <a:latin typeface="FZLTZHB--B51-0"/>
                <a:cs typeface="FZLTZHB--B51-0"/>
              </a:rPr>
              <a:t>.add_v</a:t>
            </a:r>
            <a:r>
              <a:rPr sz="1400" b="1" spc="0" dirty="0">
                <a:latin typeface="FZLTZHB--B51-0"/>
                <a:cs typeface="FZLTZHB--B51-0"/>
              </a:rPr>
              <a:t>i</a:t>
            </a:r>
            <a:r>
              <a:rPr sz="1400" b="1" spc="-325" dirty="0">
                <a:latin typeface="FZLTZHB--B51-0"/>
                <a:cs typeface="FZLTZHB--B51-0"/>
              </a:rPr>
              <a:t>ew</a:t>
            </a:r>
            <a:r>
              <a:rPr sz="1400" b="1" spc="210" dirty="0">
                <a:latin typeface="FZLTZHB--B51-0"/>
                <a:cs typeface="FZLTZHB--B51-0"/>
              </a:rPr>
              <a:t>(</a:t>
            </a:r>
            <a:r>
              <a:rPr sz="1400" b="1" spc="140" dirty="0">
                <a:latin typeface="FZLTZHB--B51-0"/>
                <a:cs typeface="FZLTZHB--B51-0"/>
              </a:rPr>
              <a:t>hel</a:t>
            </a:r>
            <a:r>
              <a:rPr sz="1400" b="1" spc="75" dirty="0">
                <a:latin typeface="FZLTZHB--B51-0"/>
                <a:cs typeface="FZLTZHB--B51-0"/>
              </a:rPr>
              <a:t>l</a:t>
            </a:r>
            <a:r>
              <a:rPr sz="1400" b="1" spc="-85" dirty="0">
                <a:latin typeface="FZLTZHB--B51-0"/>
                <a:cs typeface="FZLTZHB--B51-0"/>
              </a:rPr>
              <a:t>o_world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-10" dirty="0">
                <a:latin typeface="FZLTZHB--B51-0"/>
                <a:cs typeface="FZLTZHB--B51-0"/>
              </a:rPr>
              <a:t>route</a:t>
            </a:r>
            <a:r>
              <a:rPr sz="1400" b="1" spc="-260" dirty="0">
                <a:latin typeface="FZLTZHB--B51-0"/>
                <a:cs typeface="FZLTZHB--B51-0"/>
              </a:rPr>
              <a:t>_name</a:t>
            </a:r>
            <a:r>
              <a:rPr sz="1400" b="1" spc="-170" dirty="0">
                <a:latin typeface="FZLTZHB--B51-0"/>
                <a:cs typeface="FZLTZHB--B51-0"/>
              </a:rPr>
              <a:t>=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135" dirty="0">
                <a:solidFill>
                  <a:srgbClr val="1DB41D"/>
                </a:solidFill>
                <a:latin typeface="FZLTZHB--B51-0"/>
                <a:cs typeface="FZLTZHB--B51-0"/>
              </a:rPr>
              <a:t>hello'</a:t>
            </a:r>
            <a:r>
              <a:rPr sz="1400" b="1" spc="215" dirty="0">
                <a:latin typeface="FZLTZHB--B51-0"/>
                <a:cs typeface="FZLTZHB--B51-0"/>
              </a:rPr>
              <a:t>)</a:t>
            </a:r>
            <a:r>
              <a:rPr sz="1400" b="1" spc="150" dirty="0">
                <a:latin typeface="FZLTZHB--B51-0"/>
                <a:cs typeface="FZLTZHB--B51-0"/>
              </a:rPr>
              <a:t> </a:t>
            </a:r>
            <a:r>
              <a:rPr sz="1400" b="1" spc="-160" dirty="0">
                <a:latin typeface="FZLTZHB--B51-0"/>
                <a:cs typeface="FZLTZHB--B51-0"/>
              </a:rPr>
              <a:t>ap</a:t>
            </a:r>
            <a:r>
              <a:rPr sz="1400" b="1" spc="-165" dirty="0">
                <a:latin typeface="FZLTZHB--B51-0"/>
                <a:cs typeface="FZLTZHB--B51-0"/>
              </a:rPr>
              <a:t>p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-170" dirty="0">
                <a:latin typeface="FZLTZHB--B51-0"/>
                <a:cs typeface="FZLTZHB--B51-0"/>
              </a:rPr>
              <a:t>=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5" dirty="0">
                <a:latin typeface="FZLTZHB--B51-0"/>
                <a:cs typeface="FZLTZHB--B51-0"/>
              </a:rPr>
              <a:t> </a:t>
            </a:r>
            <a:r>
              <a:rPr sz="1400" b="1" spc="60" dirty="0">
                <a:latin typeface="FZLTZHB--B51-0"/>
                <a:cs typeface="FZLTZHB--B51-0"/>
              </a:rPr>
              <a:t>config</a:t>
            </a:r>
            <a:r>
              <a:rPr sz="1400" b="1" spc="40" dirty="0">
                <a:latin typeface="FZLTZHB--B51-0"/>
                <a:cs typeface="FZLTZHB--B51-0"/>
              </a:rPr>
              <a:t>.</a:t>
            </a:r>
            <a:r>
              <a:rPr sz="1400" b="1" spc="-270" dirty="0">
                <a:latin typeface="FZLTZHB--B51-0"/>
                <a:cs typeface="FZLTZHB--B51-0"/>
              </a:rPr>
              <a:t>make_w</a:t>
            </a:r>
            <a:r>
              <a:rPr sz="1400" b="1" spc="-210" dirty="0">
                <a:latin typeface="FZLTZHB--B51-0"/>
                <a:cs typeface="FZLTZHB--B51-0"/>
              </a:rPr>
              <a:t>s</a:t>
            </a:r>
            <a:r>
              <a:rPr sz="1400" b="1" spc="-70" dirty="0">
                <a:latin typeface="FZLTZHB--B51-0"/>
                <a:cs typeface="FZLTZHB--B51-0"/>
              </a:rPr>
              <a:t>gi_app</a:t>
            </a:r>
            <a:r>
              <a:rPr sz="1400" b="1" spc="225" dirty="0">
                <a:latin typeface="FZLTZHB--B51-0"/>
                <a:cs typeface="FZLTZHB--B51-0"/>
              </a:rPr>
              <a:t>()</a:t>
            </a:r>
            <a:endParaRPr sz="14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25" dirty="0">
                <a:latin typeface="FZLTZHB--B51-0"/>
                <a:cs typeface="FZLTZHB--B51-0"/>
              </a:rPr>
              <a:t>se</a:t>
            </a:r>
            <a:r>
              <a:rPr sz="1400" b="1" spc="-10" dirty="0">
                <a:latin typeface="FZLTZHB--B51-0"/>
                <a:cs typeface="FZLTZHB--B51-0"/>
              </a:rPr>
              <a:t>r</a:t>
            </a:r>
            <a:r>
              <a:rPr sz="1400" b="1" spc="-25" dirty="0">
                <a:latin typeface="FZLTZHB--B51-0"/>
                <a:cs typeface="FZLTZHB--B51-0"/>
              </a:rPr>
              <a:t>ve</a:t>
            </a:r>
            <a:r>
              <a:rPr sz="1400" b="1" spc="-20" dirty="0">
                <a:latin typeface="FZLTZHB--B51-0"/>
                <a:cs typeface="FZLTZHB--B51-0"/>
              </a:rPr>
              <a:t>r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-170" dirty="0">
                <a:latin typeface="FZLTZHB--B51-0"/>
                <a:cs typeface="FZLTZHB--B51-0"/>
              </a:rPr>
              <a:t>=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-625" dirty="0">
                <a:latin typeface="FZLTZHB--B51-0"/>
                <a:cs typeface="FZLTZHB--B51-0"/>
              </a:rPr>
              <a:t>m</a:t>
            </a:r>
            <a:r>
              <a:rPr sz="1400" b="1" spc="-105" dirty="0">
                <a:latin typeface="FZLTZHB--B51-0"/>
                <a:cs typeface="FZLTZHB--B51-0"/>
              </a:rPr>
              <a:t>ake_se</a:t>
            </a:r>
            <a:r>
              <a:rPr sz="1400" b="1" spc="-65" dirty="0">
                <a:latin typeface="FZLTZHB--B51-0"/>
                <a:cs typeface="FZLTZHB--B51-0"/>
              </a:rPr>
              <a:t>r</a:t>
            </a:r>
            <a:r>
              <a:rPr sz="1400" b="1" spc="-20" dirty="0">
                <a:latin typeface="FZLTZHB--B51-0"/>
                <a:cs typeface="FZLTZHB--B51-0"/>
              </a:rPr>
              <a:t>ver</a:t>
            </a:r>
            <a:r>
              <a:rPr sz="1400" b="1" spc="210" dirty="0">
                <a:latin typeface="FZLTZHB--B51-0"/>
                <a:cs typeface="FZLTZHB--B51-0"/>
              </a:rPr>
              <a:t>(</a:t>
            </a:r>
            <a:r>
              <a:rPr sz="14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'0</a:t>
            </a:r>
            <a:r>
              <a:rPr sz="14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1400" b="1" spc="95" dirty="0">
                <a:solidFill>
                  <a:srgbClr val="1DB41D"/>
                </a:solidFill>
                <a:latin typeface="FZLTZHB--B51-0"/>
                <a:cs typeface="FZLTZHB--B51-0"/>
              </a:rPr>
              <a:t>0.0.0'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10" dirty="0">
                <a:latin typeface="FZLTZHB--B51-0"/>
                <a:cs typeface="FZLTZHB--B51-0"/>
              </a:rPr>
              <a:t> </a:t>
            </a:r>
            <a:r>
              <a:rPr sz="1400" b="1" spc="-70" dirty="0">
                <a:latin typeface="FZLTZHB--B51-0"/>
                <a:cs typeface="FZLTZHB--B51-0"/>
              </a:rPr>
              <a:t>6543</a:t>
            </a:r>
            <a:r>
              <a:rPr sz="1400" b="1" spc="-40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5" dirty="0">
                <a:latin typeface="FZLTZHB--B51-0"/>
                <a:cs typeface="FZLTZHB--B51-0"/>
              </a:rPr>
              <a:t> </a:t>
            </a:r>
            <a:r>
              <a:rPr sz="1400" b="1" spc="-65" dirty="0">
                <a:latin typeface="FZLTZHB--B51-0"/>
                <a:cs typeface="FZLTZHB--B51-0"/>
              </a:rPr>
              <a:t>app)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726" y="4813267"/>
            <a:ext cx="21920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5" dirty="0">
                <a:latin typeface="FZLTZHB--B51-0"/>
                <a:cs typeface="FZLTZHB--B51-0"/>
              </a:rPr>
              <a:t>se</a:t>
            </a:r>
            <a:r>
              <a:rPr sz="1400" b="1" spc="-10" dirty="0">
                <a:latin typeface="FZLTZHB--B51-0"/>
                <a:cs typeface="FZLTZHB--B51-0"/>
              </a:rPr>
              <a:t>r</a:t>
            </a:r>
            <a:r>
              <a:rPr sz="1400" b="1" spc="25" dirty="0">
                <a:latin typeface="FZLTZHB--B51-0"/>
                <a:cs typeface="FZLTZHB--B51-0"/>
              </a:rPr>
              <a:t>ver.ser</a:t>
            </a:r>
            <a:r>
              <a:rPr sz="1400" b="1" spc="-40" dirty="0">
                <a:latin typeface="FZLTZHB--B51-0"/>
                <a:cs typeface="FZLTZHB--B51-0"/>
              </a:rPr>
              <a:t>ve_for</a:t>
            </a:r>
            <a:r>
              <a:rPr sz="1400" b="1" spc="-45" dirty="0">
                <a:latin typeface="FZLTZHB--B51-0"/>
                <a:cs typeface="FZLTZHB--B51-0"/>
              </a:rPr>
              <a:t>e</a:t>
            </a:r>
            <a:r>
              <a:rPr sz="1400" b="1" spc="-20" dirty="0">
                <a:latin typeface="FZLTZHB--B51-0"/>
                <a:cs typeface="FZLTZHB--B51-0"/>
              </a:rPr>
              <a:t>ver</a:t>
            </a:r>
            <a:r>
              <a:rPr sz="1400" b="1" spc="220" dirty="0">
                <a:latin typeface="FZLTZHB--B51-0"/>
                <a:cs typeface="FZLTZHB--B51-0"/>
              </a:rPr>
              <a:t>()</a:t>
            </a:r>
            <a:endParaRPr sz="1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264" y="1529255"/>
            <a:ext cx="565531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9755">
              <a:lnSpc>
                <a:spcPct val="100000"/>
              </a:lnSpc>
            </a:pP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Flas</a:t>
            </a:r>
            <a:r>
              <a:rPr sz="2400" b="1" spc="195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应用开发微框架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提供了最简单构建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12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系统的应用框架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特点是：简单、规模小、快速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65" dirty="0">
                <a:latin typeface="Arial"/>
                <a:cs typeface="Arial"/>
              </a:rPr>
              <a:t>D</a:t>
            </a:r>
            <a:r>
              <a:rPr sz="2400" b="1" spc="55" dirty="0">
                <a:latin typeface="Arial"/>
                <a:cs typeface="Arial"/>
              </a:rPr>
              <a:t>j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25" dirty="0">
                <a:latin typeface="Arial"/>
                <a:cs typeface="Arial"/>
              </a:rPr>
              <a:t>g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55" dirty="0">
                <a:latin typeface="Arial"/>
                <a:cs typeface="Arial"/>
              </a:rPr>
              <a:t>yra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35" dirty="0">
                <a:latin typeface="Arial"/>
                <a:cs typeface="Arial"/>
              </a:rPr>
              <a:t>F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95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19235" y="2283300"/>
            <a:ext cx="4642485" cy="267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65020">
              <a:lnSpc>
                <a:spcPts val="346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440" dirty="0">
                <a:latin typeface="FZLTZHB--B51-0"/>
                <a:cs typeface="FZLTZHB--B51-0"/>
              </a:rPr>
              <a:t>f</a:t>
            </a:r>
            <a:r>
              <a:rPr sz="1600" b="1" spc="315" dirty="0">
                <a:latin typeface="FZLTZHB--B51-0"/>
                <a:cs typeface="FZLTZHB--B51-0"/>
              </a:rPr>
              <a:t>l</a:t>
            </a:r>
            <a:r>
              <a:rPr sz="1600" b="1" spc="-145" dirty="0">
                <a:latin typeface="FZLTZHB--B51-0"/>
                <a:cs typeface="FZLTZHB--B51-0"/>
              </a:rPr>
              <a:t>as</a:t>
            </a:r>
            <a:r>
              <a:rPr sz="1600" b="1" spc="-140" dirty="0">
                <a:latin typeface="FZLTZHB--B51-0"/>
                <a:cs typeface="FZLTZHB--B51-0"/>
              </a:rPr>
              <a:t>k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5" dirty="0">
                <a:latin typeface="FZLTZHB--B51-0"/>
                <a:cs typeface="FZLTZHB--B51-0"/>
              </a:rPr>
              <a:t>Fl</a:t>
            </a:r>
            <a:r>
              <a:rPr sz="1600" b="1" dirty="0">
                <a:latin typeface="FZLTZHB--B51-0"/>
                <a:cs typeface="FZLTZHB--B51-0"/>
              </a:rPr>
              <a:t>a</a:t>
            </a:r>
            <a:r>
              <a:rPr sz="1600" b="1" spc="-125" dirty="0">
                <a:latin typeface="FZLTZHB--B51-0"/>
                <a:cs typeface="FZLTZHB--B51-0"/>
              </a:rPr>
              <a:t>sk</a:t>
            </a:r>
            <a:r>
              <a:rPr sz="1600" b="1" spc="-6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ap</a:t>
            </a:r>
            <a:r>
              <a:rPr sz="1600" b="1" spc="-185" dirty="0">
                <a:latin typeface="FZLTZHB--B51-0"/>
                <a:cs typeface="FZLTZHB--B51-0"/>
              </a:rPr>
              <a:t>p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54" dirty="0">
                <a:latin typeface="FZLTZHB--B51-0"/>
                <a:cs typeface="FZLTZHB--B51-0"/>
              </a:rPr>
              <a:t>F</a:t>
            </a:r>
            <a:r>
              <a:rPr sz="1600" b="1" spc="55" dirty="0">
                <a:latin typeface="FZLTZHB--B51-0"/>
                <a:cs typeface="FZLTZHB--B51-0"/>
              </a:rPr>
              <a:t>lask(</a:t>
            </a:r>
            <a:r>
              <a:rPr sz="1600" b="1" u="heavy" spc="434" dirty="0">
                <a:latin typeface="FZLTZHB--B51-0"/>
                <a:cs typeface="FZLTZHB--B51-0"/>
              </a:rPr>
              <a:t> </a:t>
            </a:r>
            <a:r>
              <a:rPr sz="1600" b="1" u="heavy" dirty="0">
                <a:latin typeface="FZLTZHB--B51-0"/>
                <a:cs typeface="FZLTZHB--B51-0"/>
              </a:rPr>
              <a:t> </a:t>
            </a:r>
            <a:r>
              <a:rPr sz="1600" b="1" u="heavy" spc="-15" dirty="0">
                <a:latin typeface="FZLTZHB--B51-0"/>
                <a:cs typeface="FZLTZHB--B51-0"/>
              </a:rPr>
              <a:t> </a:t>
            </a:r>
            <a:r>
              <a:rPr sz="1600" b="1" spc="-325" dirty="0">
                <a:latin typeface="FZLTZHB--B51-0"/>
                <a:cs typeface="FZLTZHB--B51-0"/>
              </a:rPr>
              <a:t>name</a:t>
            </a:r>
            <a:r>
              <a:rPr sz="1600" b="1" u="heavy" spc="434" dirty="0">
                <a:latin typeface="FZLTZHB--B51-0"/>
                <a:cs typeface="FZLTZHB--B51-0"/>
              </a:rPr>
              <a:t> </a:t>
            </a:r>
            <a:r>
              <a:rPr sz="1600" b="1" u="heavy" dirty="0">
                <a:latin typeface="FZLTZHB--B51-0"/>
                <a:cs typeface="FZLTZHB--B51-0"/>
              </a:rPr>
              <a:t> </a:t>
            </a:r>
            <a:r>
              <a:rPr sz="1600" b="1" u="heavy" spc="-15" dirty="0">
                <a:latin typeface="FZLTZHB--B51-0"/>
                <a:cs typeface="FZLTZHB--B51-0"/>
              </a:rPr>
              <a:t> </a:t>
            </a:r>
            <a:r>
              <a:rPr sz="1600" b="1" spc="240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2620645">
              <a:lnSpc>
                <a:spcPts val="3460"/>
              </a:lnSpc>
            </a:pPr>
            <a:r>
              <a:rPr sz="1600" b="1" spc="-695" dirty="0">
                <a:latin typeface="FZLTZHB--B51-0"/>
                <a:cs typeface="FZLTZHB--B51-0"/>
              </a:rPr>
              <a:t>@</a:t>
            </a:r>
            <a:r>
              <a:rPr sz="1600" b="1" spc="-40" dirty="0">
                <a:latin typeface="FZLTZHB--B51-0"/>
                <a:cs typeface="FZLTZHB--B51-0"/>
              </a:rPr>
              <a:t>app.r</a:t>
            </a:r>
            <a:r>
              <a:rPr sz="1600" b="1" spc="-55" dirty="0">
                <a:latin typeface="FZLTZHB--B51-0"/>
                <a:cs typeface="FZLTZHB--B51-0"/>
              </a:rPr>
              <a:t>o</a:t>
            </a:r>
            <a:r>
              <a:rPr sz="1600" b="1" spc="-35" dirty="0">
                <a:latin typeface="FZLTZHB--B51-0"/>
                <a:cs typeface="FZLTZHB--B51-0"/>
              </a:rPr>
              <a:t>ute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505" dirty="0">
                <a:solidFill>
                  <a:srgbClr val="1DB41D"/>
                </a:solidFill>
                <a:latin typeface="FZLTZHB--B51-0"/>
                <a:cs typeface="FZLTZHB--B51-0"/>
              </a:rPr>
              <a:t>'/</a:t>
            </a:r>
            <a:r>
              <a:rPr sz="16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de</a:t>
            </a:r>
            <a:r>
              <a:rPr sz="1600" b="1" spc="-10" dirty="0">
                <a:latin typeface="FZLTZHB--B51-0"/>
                <a:cs typeface="FZLTZHB--B51-0"/>
              </a:rPr>
              <a:t>f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he</a:t>
            </a:r>
            <a:r>
              <a:rPr sz="1600" b="1" dirty="0">
                <a:latin typeface="FZLTZHB--B51-0"/>
                <a:cs typeface="FZLTZHB--B51-0"/>
              </a:rPr>
              <a:t>l</a:t>
            </a:r>
            <a:r>
              <a:rPr sz="1600" b="1" spc="-10" dirty="0">
                <a:latin typeface="FZLTZHB--B51-0"/>
                <a:cs typeface="FZLTZHB--B51-0"/>
              </a:rPr>
              <a:t>lo_wor</a:t>
            </a:r>
            <a:r>
              <a:rPr sz="1600" b="1" spc="-20" dirty="0">
                <a:latin typeface="FZLTZHB--B51-0"/>
                <a:cs typeface="FZLTZHB--B51-0"/>
              </a:rPr>
              <a:t>l</a:t>
            </a:r>
            <a:r>
              <a:rPr sz="1600" b="1" spc="-190" dirty="0">
                <a:latin typeface="FZLTZHB--B51-0"/>
                <a:cs typeface="FZLTZHB--B51-0"/>
              </a:rPr>
              <a:t>d</a:t>
            </a:r>
            <a:r>
              <a:rPr sz="1600" b="1" spc="275" dirty="0">
                <a:latin typeface="FZLTZHB--B51-0"/>
                <a:cs typeface="FZLTZHB--B51-0"/>
              </a:rPr>
              <a:t>():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1160"/>
              </a:spcBef>
            </a:pPr>
            <a:r>
              <a:rPr sz="1600" b="1" spc="100" dirty="0">
                <a:latin typeface="FZLTZHB--B51-0"/>
                <a:cs typeface="FZLTZHB--B51-0"/>
              </a:rPr>
              <a:t>re</a:t>
            </a:r>
            <a:r>
              <a:rPr sz="1600" b="1" spc="55" dirty="0">
                <a:latin typeface="FZLTZHB--B51-0"/>
                <a:cs typeface="FZLTZHB--B51-0"/>
              </a:rPr>
              <a:t>t</a:t>
            </a:r>
            <a:r>
              <a:rPr sz="1600" b="1" spc="-65" dirty="0">
                <a:latin typeface="FZLTZHB--B51-0"/>
                <a:cs typeface="FZLTZHB--B51-0"/>
              </a:rPr>
              <a:t>ur</a:t>
            </a:r>
            <a:r>
              <a:rPr sz="1600" b="1" spc="-75" dirty="0">
                <a:latin typeface="FZLTZHB--B51-0"/>
                <a:cs typeface="FZLTZHB--B51-0"/>
              </a:rPr>
              <a:t>n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'H</a:t>
            </a:r>
            <a:r>
              <a:rPr sz="1600" b="1" spc="-6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600" b="1" spc="285" dirty="0">
                <a:solidFill>
                  <a:srgbClr val="1DB41D"/>
                </a:solidFill>
                <a:latin typeface="FZLTZHB--B51-0"/>
                <a:cs typeface="FZLTZHB--B51-0"/>
              </a:rPr>
              <a:t>llo</a:t>
            </a:r>
            <a:r>
              <a:rPr sz="1600" b="1" spc="235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610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1600" b="1" spc="-39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rld!'</a:t>
            </a:r>
            <a:endParaRPr sz="16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250">
              <a:latin typeface="Times New Roman"/>
              <a:cs typeface="Times New Roman"/>
            </a:endParaRPr>
          </a:p>
          <a:p>
            <a:pPr marL="183642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http: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f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l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as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k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pocoo.or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  <a:hlinkClick r:id="rId4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1655" y="1529114"/>
            <a:ext cx="381825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Flas</a:t>
            </a:r>
            <a:r>
              <a:rPr sz="2400" b="1" spc="195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应用开发微框架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92090" y="2643377"/>
            <a:ext cx="2522981" cy="1142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67510" y="2302361"/>
            <a:ext cx="581025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应</a:t>
            </a:r>
            <a:r>
              <a:rPr dirty="0">
                <a:latin typeface="Arial Unicode MS"/>
                <a:cs typeface="Arial Unicode MS"/>
              </a:rPr>
              <a:t>用开发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-5" dirty="0">
                <a:latin typeface="Arial Unicode MS"/>
                <a:cs typeface="Arial Unicode MS"/>
              </a:rPr>
              <a:t>网</a:t>
            </a:r>
            <a:r>
              <a:rPr dirty="0">
                <a:latin typeface="Arial Unicode MS"/>
                <a:cs typeface="Arial Unicode MS"/>
              </a:rPr>
              <a:t>络</a:t>
            </a:r>
            <a:r>
              <a:rPr spc="-10" dirty="0">
                <a:latin typeface="Arial Unicode MS"/>
                <a:cs typeface="Arial Unicode MS"/>
              </a:rPr>
              <a:t>应</a:t>
            </a:r>
            <a:r>
              <a:rPr dirty="0">
                <a:latin typeface="Arial Unicode MS"/>
                <a:cs typeface="Arial Unicode MS"/>
              </a:rPr>
              <a:t>用开发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88896" y="1529255"/>
            <a:ext cx="43840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oB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微信公众号开发框架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587" y="2836949"/>
            <a:ext cx="6344285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提供了解析微信服务器消息及反馈消息的功能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建立微信机器人的重要技术手段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51074" y="4075329"/>
            <a:ext cx="53848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0" dirty="0">
                <a:latin typeface="FZLTZHB--B51-0"/>
                <a:cs typeface="FZLTZHB--B51-0"/>
              </a:rPr>
              <a:t>re</a:t>
            </a:r>
            <a:r>
              <a:rPr sz="1600" b="1" spc="55" dirty="0">
                <a:latin typeface="FZLTZHB--B51-0"/>
                <a:cs typeface="FZLTZHB--B51-0"/>
              </a:rPr>
              <a:t>t</a:t>
            </a:r>
            <a:r>
              <a:rPr sz="1600" b="1" spc="-65" dirty="0">
                <a:latin typeface="FZLTZHB--B51-0"/>
                <a:cs typeface="FZLTZHB--B51-0"/>
              </a:rPr>
              <a:t>ur</a:t>
            </a:r>
            <a:r>
              <a:rPr sz="1600" b="1" spc="-75" dirty="0">
                <a:latin typeface="FZLTZHB--B51-0"/>
                <a:cs typeface="FZLTZHB--B51-0"/>
              </a:rPr>
              <a:t>n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'H</a:t>
            </a:r>
            <a:r>
              <a:rPr sz="1600" b="1" spc="-6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600" b="1" spc="160" dirty="0">
                <a:solidFill>
                  <a:srgbClr val="1DB41D"/>
                </a:solidFill>
                <a:latin typeface="FZLTZHB--B51-0"/>
                <a:cs typeface="FZLTZHB--B51-0"/>
              </a:rPr>
              <a:t>ll</a:t>
            </a:r>
            <a:r>
              <a:rPr sz="1600" b="1" spc="41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325" dirty="0">
                <a:solidFill>
                  <a:srgbClr val="1DB41D"/>
                </a:solidFill>
                <a:latin typeface="FZLTZHB--B51-0"/>
                <a:cs typeface="FZLTZHB--B51-0"/>
              </a:rPr>
              <a:t>Wo</a:t>
            </a:r>
            <a:r>
              <a:rPr sz="1600" b="1" spc="-17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600" b="1" spc="275" dirty="0">
                <a:solidFill>
                  <a:srgbClr val="1DB41D"/>
                </a:solidFill>
                <a:latin typeface="FZLTZHB--B51-0"/>
                <a:cs typeface="FZLTZHB--B51-0"/>
              </a:rPr>
              <a:t>ld!'</a:t>
            </a:r>
            <a:endParaRPr sz="16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000">
              <a:latin typeface="Times New Roman"/>
              <a:cs typeface="Times New Roman"/>
            </a:endParaRPr>
          </a:p>
          <a:p>
            <a:pPr marL="1030605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ffu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135" dirty="0">
                <a:solidFill>
                  <a:srgbClr val="FF921A"/>
                </a:solidFill>
                <a:latin typeface="Times New Roman"/>
                <a:cs typeface="Times New Roman"/>
              </a:rPr>
              <a:t>W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eRoBot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6120" y="2319928"/>
            <a:ext cx="4695190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25" dirty="0">
                <a:latin typeface="FZLTZHB--B51-0"/>
                <a:cs typeface="FZLTZHB--B51-0"/>
              </a:rPr>
              <a:t>werobot</a:t>
            </a:r>
            <a:endParaRPr sz="16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latin typeface="FZLTZHB--B51-0"/>
                <a:cs typeface="FZLTZHB--B51-0"/>
              </a:rPr>
              <a:t>robo</a:t>
            </a:r>
            <a:r>
              <a:rPr sz="1600" b="1" spc="-10" dirty="0">
                <a:latin typeface="FZLTZHB--B51-0"/>
                <a:cs typeface="FZLTZHB--B51-0"/>
              </a:rPr>
              <a:t>t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werob</a:t>
            </a:r>
            <a:r>
              <a:rPr sz="1600" b="1" spc="-200" dirty="0">
                <a:latin typeface="FZLTZHB--B51-0"/>
                <a:cs typeface="FZLTZHB--B51-0"/>
              </a:rPr>
              <a:t>o</a:t>
            </a:r>
            <a:r>
              <a:rPr sz="1600" b="1" spc="-195" dirty="0">
                <a:latin typeface="FZLTZHB--B51-0"/>
                <a:cs typeface="FZLTZHB--B51-0"/>
              </a:rPr>
              <a:t>t.WeRo</a:t>
            </a:r>
            <a:r>
              <a:rPr sz="1600" b="1" spc="-245" dirty="0">
                <a:latin typeface="FZLTZHB--B51-0"/>
                <a:cs typeface="FZLTZHB--B51-0"/>
              </a:rPr>
              <a:t>B</a:t>
            </a:r>
            <a:r>
              <a:rPr sz="1600" b="1" spc="45" dirty="0">
                <a:latin typeface="FZLTZHB--B51-0"/>
                <a:cs typeface="FZLTZHB--B51-0"/>
              </a:rPr>
              <a:t>ot</a:t>
            </a:r>
            <a:r>
              <a:rPr sz="1600" b="1" dirty="0">
                <a:latin typeface="FZLTZHB--B51-0"/>
                <a:cs typeface="FZLTZHB--B51-0"/>
              </a:rPr>
              <a:t>(tok</a:t>
            </a:r>
            <a:r>
              <a:rPr sz="1600" b="1" spc="-10" dirty="0">
                <a:latin typeface="FZLTZHB--B51-0"/>
                <a:cs typeface="FZLTZHB--B51-0"/>
              </a:rPr>
              <a:t>e</a:t>
            </a:r>
            <a:r>
              <a:rPr sz="1600" b="1" spc="-200" dirty="0">
                <a:latin typeface="FZLTZHB--B51-0"/>
                <a:cs typeface="FZLTZHB--B51-0"/>
              </a:rPr>
              <a:t>n=</a:t>
            </a:r>
            <a:r>
              <a:rPr sz="1600" b="1" spc="51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tok</a:t>
            </a:r>
            <a:r>
              <a:rPr sz="1600" b="1" spc="-8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6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nhere</a:t>
            </a:r>
            <a:r>
              <a:rPr sz="1600" b="1" spc="5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695" dirty="0">
                <a:latin typeface="FZLTZHB--B51-0"/>
                <a:cs typeface="FZLTZHB--B51-0"/>
              </a:rPr>
              <a:t>@</a:t>
            </a:r>
            <a:r>
              <a:rPr sz="1600" b="1" spc="40" dirty="0">
                <a:latin typeface="FZLTZHB--B51-0"/>
                <a:cs typeface="FZLTZHB--B51-0"/>
              </a:rPr>
              <a:t>robot</a:t>
            </a:r>
            <a:r>
              <a:rPr sz="1600" b="1" spc="10" dirty="0">
                <a:latin typeface="FZLTZHB--B51-0"/>
                <a:cs typeface="FZLTZHB--B51-0"/>
              </a:rPr>
              <a:t>.</a:t>
            </a:r>
            <a:r>
              <a:rPr sz="1600" b="1" spc="-45" dirty="0">
                <a:latin typeface="FZLTZHB--B51-0"/>
                <a:cs typeface="FZLTZHB--B51-0"/>
              </a:rPr>
              <a:t>handler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120" y="3636479"/>
            <a:ext cx="213868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de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he</a:t>
            </a:r>
            <a:r>
              <a:rPr sz="1600" b="1" dirty="0">
                <a:latin typeface="FZLTZHB--B51-0"/>
                <a:cs typeface="FZLTZHB--B51-0"/>
              </a:rPr>
              <a:t>l</a:t>
            </a:r>
            <a:r>
              <a:rPr sz="1600" b="1" spc="-85" dirty="0">
                <a:latin typeface="FZLTZHB--B51-0"/>
                <a:cs typeface="FZLTZHB--B51-0"/>
              </a:rPr>
              <a:t>lo(mes</a:t>
            </a:r>
            <a:r>
              <a:rPr sz="1600" b="1" spc="-100" dirty="0">
                <a:latin typeface="FZLTZHB--B51-0"/>
                <a:cs typeface="FZLTZHB--B51-0"/>
              </a:rPr>
              <a:t>s</a:t>
            </a:r>
            <a:r>
              <a:rPr sz="1600" b="1" spc="5" dirty="0">
                <a:latin typeface="FZLTZHB--B51-0"/>
                <a:cs typeface="FZLTZHB--B51-0"/>
              </a:rPr>
              <a:t>age):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8896" y="1529255"/>
            <a:ext cx="43840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24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oB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1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微信公众号开发框架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1095" y="3535717"/>
            <a:ext cx="45364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对微信每个消息反馈一个</a:t>
            </a:r>
            <a:r>
              <a:rPr sz="2000" b="1" spc="190" dirty="0">
                <a:latin typeface="Arial"/>
                <a:cs typeface="Arial"/>
              </a:rPr>
              <a:t>H</a:t>
            </a:r>
            <a:r>
              <a:rPr sz="2000" b="1" spc="50" dirty="0">
                <a:latin typeface="Arial"/>
                <a:cs typeface="Arial"/>
              </a:rPr>
              <a:t>ello </a:t>
            </a:r>
            <a:r>
              <a:rPr sz="2000" b="1" spc="200" dirty="0">
                <a:latin typeface="Arial"/>
                <a:cs typeface="Arial"/>
              </a:rPr>
              <a:t>W</a:t>
            </a:r>
            <a:r>
              <a:rPr sz="2000" b="1" spc="95" dirty="0">
                <a:latin typeface="Arial"/>
                <a:cs typeface="Arial"/>
              </a:rPr>
              <a:t>o</a:t>
            </a:r>
            <a:r>
              <a:rPr sz="2000" b="1" spc="5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ld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dirty="0">
                <a:latin typeface="Arial Unicode MS"/>
                <a:cs typeface="Arial Unicode MS"/>
              </a:rPr>
              <a:t>网络</a:t>
            </a:r>
            <a:r>
              <a:rPr spc="-10" dirty="0">
                <a:latin typeface="Arial Unicode MS"/>
                <a:cs typeface="Arial Unicode MS"/>
              </a:rPr>
              <a:t>应</a:t>
            </a:r>
            <a:r>
              <a:rPr dirty="0">
                <a:latin typeface="Arial Unicode MS"/>
                <a:cs typeface="Arial Unicode MS"/>
              </a:rPr>
              <a:t>用开发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537" y="1529255"/>
            <a:ext cx="7636509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7080">
              <a:lnSpc>
                <a:spcPct val="100000"/>
              </a:lnSpc>
            </a:pP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aip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百度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开放平台接口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提供了访问百度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13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服务的</a:t>
            </a:r>
            <a:r>
              <a:rPr sz="2400" b="1" spc="5" dirty="0">
                <a:latin typeface="Arial"/>
                <a:cs typeface="Arial"/>
              </a:rPr>
              <a:t>Py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功能接口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语音、人脸、</a:t>
            </a:r>
            <a:r>
              <a:rPr sz="2400" b="1" spc="-35" dirty="0">
                <a:latin typeface="Arial"/>
                <a:cs typeface="Arial"/>
              </a:rPr>
              <a:t>OCR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75" dirty="0">
                <a:latin typeface="Arial"/>
                <a:cs typeface="Arial"/>
              </a:rPr>
              <a:t>N</a:t>
            </a:r>
            <a:r>
              <a:rPr sz="2400" b="1" spc="65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dirty="0">
                <a:latin typeface="Heiti SC"/>
                <a:cs typeface="Heiti SC"/>
              </a:rPr>
              <a:t>、知识图谱、图像搜索等领域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百度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应用的最主要方式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库</a:t>
            </a:r>
            <a:r>
              <a:rPr spc="-10" dirty="0">
                <a:latin typeface="Arial Unicode MS"/>
                <a:cs typeface="Arial Unicode MS"/>
              </a:rPr>
              <a:t>之</a:t>
            </a:r>
            <a:r>
              <a:rPr spc="190" dirty="0">
                <a:latin typeface="Microsoft Sans Serif"/>
                <a:cs typeface="Microsoft Sans Serif"/>
              </a:rPr>
              <a:t>W</a:t>
            </a:r>
            <a:r>
              <a:rPr spc="40" dirty="0">
                <a:latin typeface="Microsoft Sans Serif"/>
                <a:cs typeface="Microsoft Sans Serif"/>
              </a:rPr>
              <a:t>e</a:t>
            </a:r>
            <a:r>
              <a:rPr spc="330" dirty="0">
                <a:latin typeface="Microsoft Sans Serif"/>
                <a:cs typeface="Microsoft Sans Serif"/>
              </a:rPr>
              <a:t>b</a:t>
            </a:r>
            <a:r>
              <a:rPr dirty="0">
                <a:latin typeface="Arial Unicode MS"/>
                <a:cs typeface="Arial Unicode MS"/>
              </a:rPr>
              <a:t>网站</a:t>
            </a:r>
            <a:r>
              <a:rPr spc="-10" dirty="0">
                <a:latin typeface="Arial Unicode MS"/>
                <a:cs typeface="Arial Unicode MS"/>
              </a:rPr>
              <a:t>开</a:t>
            </a:r>
            <a:r>
              <a:rPr dirty="0">
                <a:latin typeface="Arial Unicode MS"/>
                <a:cs typeface="Arial Unicode MS"/>
              </a:rPr>
              <a:t>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18114" y="4623554"/>
            <a:ext cx="5471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http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: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g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thub.c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/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Baidu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-AI</a:t>
            </a:r>
            <a:r>
              <a:rPr sz="2400" b="1" spc="-10" dirty="0">
                <a:solidFill>
                  <a:srgbClr val="FF921A"/>
                </a:solidFill>
                <a:latin typeface="Times New Roman"/>
                <a:cs typeface="Times New Roman"/>
              </a:rPr>
              <a:t>P/p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yt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h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FF921A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-</a:t>
            </a:r>
            <a:r>
              <a:rPr sz="2400" b="1" spc="5" dirty="0">
                <a:solidFill>
                  <a:srgbClr val="FF921A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FF921A"/>
                </a:solidFill>
                <a:latin typeface="Times New Roman"/>
                <a:cs typeface="Times New Roman"/>
              </a:rPr>
              <a:t>dk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9615" y="1529114"/>
            <a:ext cx="344360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aip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百度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开放平台接口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35657" y="2563367"/>
            <a:ext cx="5066537" cy="1376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8283</Words>
  <Application>Microsoft Macintosh PowerPoint</Application>
  <PresentationFormat>全屏显示(16:9)</PresentationFormat>
  <Paragraphs>1076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72" baseType="lpstr">
      <vt:lpstr>Arial Unicode MS</vt:lpstr>
      <vt:lpstr>FZLTZHB--B51-0</vt:lpstr>
      <vt:lpstr>Heiti SC</vt:lpstr>
      <vt:lpstr>Andale Mono</vt:lpstr>
      <vt:lpstr>Arial</vt:lpstr>
      <vt:lpstr>Calibri</vt:lpstr>
      <vt:lpstr>Courier New</vt:lpstr>
      <vt:lpstr>Menlo</vt:lpstr>
      <vt:lpstr>Microsoft Sans Serif</vt:lpstr>
      <vt:lpstr>Palatino</vt:lpstr>
      <vt:lpstr>Times New Roman</vt:lpstr>
      <vt:lpstr>Office Theme</vt:lpstr>
      <vt:lpstr>PowerPoint 演示文稿</vt:lpstr>
      <vt:lpstr>Python语言程序设计</vt:lpstr>
      <vt:lpstr>前课复习</vt:lpstr>
      <vt:lpstr>Python基础语法</vt:lpstr>
      <vt:lpstr>Python程序设计思维</vt:lpstr>
      <vt:lpstr>Python第三方库安装</vt:lpstr>
      <vt:lpstr>本课概要</vt:lpstr>
      <vt:lpstr>第9章 Python计算生态概览</vt:lpstr>
      <vt:lpstr>第9章 Python计算生态概览</vt:lpstr>
      <vt:lpstr>练习与作业</vt:lpstr>
      <vt:lpstr>第9章 Python计算生态概览</vt:lpstr>
      <vt:lpstr>PowerPoint 演示文稿</vt:lpstr>
      <vt:lpstr>PowerPoint 演示文稿</vt:lpstr>
      <vt:lpstr>Python语言程序设计</vt:lpstr>
      <vt:lpstr>单元开篇</vt:lpstr>
      <vt:lpstr>从数据处理到人工智能</vt:lpstr>
      <vt:lpstr>从数据处理到人工智能</vt:lpstr>
      <vt:lpstr>从数据处理到人工智能</vt:lpstr>
      <vt:lpstr>Python库之数据分析</vt:lpstr>
      <vt:lpstr>Python库之数据分析</vt:lpstr>
      <vt:lpstr>Python库之数据分析</vt:lpstr>
      <vt:lpstr>Python库之数据分析</vt:lpstr>
      <vt:lpstr>Python库之数据分析</vt:lpstr>
      <vt:lpstr>Python库之数据分析</vt:lpstr>
      <vt:lpstr>Python库之数据分析</vt:lpstr>
      <vt:lpstr>Python库之数据可视化</vt:lpstr>
      <vt:lpstr>Python库之数据可视化</vt:lpstr>
      <vt:lpstr>Python库之数据可视化</vt:lpstr>
      <vt:lpstr>Python库之数据可视化</vt:lpstr>
      <vt:lpstr>Python库之数据可视化</vt:lpstr>
      <vt:lpstr>Python之数据可视化</vt:lpstr>
      <vt:lpstr>Python之数据可视化</vt:lpstr>
      <vt:lpstr>Python库之文本处理</vt:lpstr>
      <vt:lpstr>Python之文本处理</vt:lpstr>
      <vt:lpstr>Python之文本处理</vt:lpstr>
      <vt:lpstr>Python之文本处理</vt:lpstr>
      <vt:lpstr>Python之文本处理</vt:lpstr>
      <vt:lpstr>Python之文本处理</vt:lpstr>
      <vt:lpstr>Python之文本处理</vt:lpstr>
      <vt:lpstr>Python库之机器学习</vt:lpstr>
      <vt:lpstr>Python之机器学习</vt:lpstr>
      <vt:lpstr>Python之机器学习</vt:lpstr>
      <vt:lpstr>Python之机器学习</vt:lpstr>
      <vt:lpstr>Python之机器学习</vt:lpstr>
      <vt:lpstr>Python之机器学习</vt:lpstr>
      <vt:lpstr>Python之机器学习</vt:lpstr>
      <vt:lpstr>单元小结</vt:lpstr>
      <vt:lpstr>从数据处理到人工智能</vt:lpstr>
      <vt:lpstr>PowerPoint 演示文稿</vt:lpstr>
      <vt:lpstr>小议"函数式编程"</vt:lpstr>
      <vt:lpstr>PowerPoint 演示文稿</vt:lpstr>
      <vt:lpstr>PowerPoint 演示文稿</vt:lpstr>
      <vt:lpstr>Python语言程序设计</vt:lpstr>
      <vt:lpstr>PowerPoint 演示文稿</vt:lpstr>
      <vt:lpstr>问题分析</vt:lpstr>
      <vt:lpstr>问题分析</vt:lpstr>
      <vt:lpstr>问题分析</vt:lpstr>
      <vt:lpstr>问题分析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举一反三</vt:lpstr>
      <vt:lpstr>PowerPoint 演示文稿</vt:lpstr>
      <vt:lpstr>如何进一步提高Python编程能力？</vt:lpstr>
      <vt:lpstr>PowerPoint 演示文稿</vt:lpstr>
      <vt:lpstr>PowerPoint 演示文稿</vt:lpstr>
      <vt:lpstr>Python语言程序设计</vt:lpstr>
      <vt:lpstr>单元开篇</vt:lpstr>
      <vt:lpstr>从Web解析到网络空间</vt:lpstr>
      <vt:lpstr>Python库之网络爬虫</vt:lpstr>
      <vt:lpstr>Python库之网络爬虫</vt:lpstr>
      <vt:lpstr>Python库之网络爬虫</vt:lpstr>
      <vt:lpstr>Python库之网络爬虫</vt:lpstr>
      <vt:lpstr>Python库之网络爬虫</vt:lpstr>
      <vt:lpstr>Python库之网络爬虫</vt:lpstr>
      <vt:lpstr>Python库之网络爬虫</vt:lpstr>
      <vt:lpstr>Python库之Web信息提取</vt:lpstr>
      <vt:lpstr>Python库之Web信息提取</vt:lpstr>
      <vt:lpstr>Python库之Web信息提取</vt:lpstr>
      <vt:lpstr>Python库之Web信息提取</vt:lpstr>
      <vt:lpstr>Python库之Web信息提取</vt:lpstr>
      <vt:lpstr>Python库之Web信息提取</vt:lpstr>
      <vt:lpstr>Python库之Web信息提取</vt:lpstr>
      <vt:lpstr>PowerPoint 演示文稿</vt:lpstr>
      <vt:lpstr>Python库之Web网站开发</vt:lpstr>
      <vt:lpstr>Python库之Web网站开发</vt:lpstr>
      <vt:lpstr>Python库之Web网站开发</vt:lpstr>
      <vt:lpstr>Python库之Web网站开发</vt:lpstr>
      <vt:lpstr>Python库之Web网站开发</vt:lpstr>
      <vt:lpstr>Python库之Web网站开发</vt:lpstr>
      <vt:lpstr>Python库之网络应用开发</vt:lpstr>
      <vt:lpstr>Python库之网络应用开发</vt:lpstr>
      <vt:lpstr>Python库之Web网站开发</vt:lpstr>
      <vt:lpstr>Python库之网络应用开发</vt:lpstr>
      <vt:lpstr>Python库之Web网站开发</vt:lpstr>
      <vt:lpstr>Python库之网络应用开发</vt:lpstr>
      <vt:lpstr>Python库之Web网站开发</vt:lpstr>
      <vt:lpstr>单元小结</vt:lpstr>
      <vt:lpstr>从Web解析到网络空间</vt:lpstr>
      <vt:lpstr>PowerPoint 演示文稿</vt:lpstr>
      <vt:lpstr>Python语言程序设计</vt:lpstr>
      <vt:lpstr>单元开篇</vt:lpstr>
      <vt:lpstr>从人机交互到艺术设计</vt:lpstr>
      <vt:lpstr>Python库之图形用户界面</vt:lpstr>
      <vt:lpstr>Python库之图形用户界面</vt:lpstr>
      <vt:lpstr>Python库之图形用户界面</vt:lpstr>
      <vt:lpstr>Python库之图形用户界面</vt:lpstr>
      <vt:lpstr>Python库之图形用户界面</vt:lpstr>
      <vt:lpstr>Python库之图形用户界面</vt:lpstr>
      <vt:lpstr>Python库之图形用户界面</vt:lpstr>
      <vt:lpstr>Python库之游戏开发</vt:lpstr>
      <vt:lpstr>Python库之游戏开发</vt:lpstr>
      <vt:lpstr>Python库之游戏开发</vt:lpstr>
      <vt:lpstr>Python库之游戏开发</vt:lpstr>
      <vt:lpstr>Python库之游戏开发</vt:lpstr>
      <vt:lpstr>Python库之游戏开发</vt:lpstr>
      <vt:lpstr>Python库之游戏开发</vt:lpstr>
      <vt:lpstr>Python库之虚拟现实</vt:lpstr>
      <vt:lpstr>Python库之虚拟现实</vt:lpstr>
      <vt:lpstr>Python库之虚拟现实</vt:lpstr>
      <vt:lpstr>Python库之虚拟现实</vt:lpstr>
      <vt:lpstr>Python库之虚拟现实</vt:lpstr>
      <vt:lpstr>Python库之虚拟现实</vt:lpstr>
      <vt:lpstr>Python库之虚拟现实</vt:lpstr>
      <vt:lpstr>Python库之图形艺术</vt:lpstr>
      <vt:lpstr>Python库之图形艺术</vt:lpstr>
      <vt:lpstr>Python库之虚拟现实</vt:lpstr>
      <vt:lpstr>Python库之图形艺术</vt:lpstr>
      <vt:lpstr>Python库之虚拟现实</vt:lpstr>
      <vt:lpstr>Python库之图形艺术</vt:lpstr>
      <vt:lpstr>Python库之图形艺术</vt:lpstr>
      <vt:lpstr>单元小结</vt:lpstr>
      <vt:lpstr>从人机交互到艺术设计</vt:lpstr>
      <vt:lpstr>PowerPoint 演示文稿</vt:lpstr>
      <vt:lpstr>PowerPoint 演示文稿</vt:lpstr>
      <vt:lpstr>PowerPoint 演示文稿</vt:lpstr>
      <vt:lpstr>PowerPoint 演示文稿</vt:lpstr>
      <vt:lpstr>Python语言程序设计</vt:lpstr>
      <vt:lpstr>PowerPoint 演示文稿</vt:lpstr>
      <vt:lpstr>问题分析</vt:lpstr>
      <vt:lpstr>问题分析</vt:lpstr>
      <vt:lpstr>问题分析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举一反三</vt:lpstr>
      <vt:lpstr>举一反三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chenying0907</dc:creator>
  <cp:lastModifiedBy>谢 少军</cp:lastModifiedBy>
  <cp:revision>1</cp:revision>
  <dcterms:created xsi:type="dcterms:W3CDTF">2020-09-17T17:21:19Z</dcterms:created>
  <dcterms:modified xsi:type="dcterms:W3CDTF">2020-09-17T11:21:28Z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2020-09-17T00:00:00Z</vt:filetime>
  </property>
  <property fmtid="{D5CDD505-2E9C-101B-9397-08002B2CF9AE}" pid="3" name="Creator">
    <vt:lpwstr>Acrobat Pro 15.7.20033</vt:lpwstr>
  </property>
  <property fmtid="{D5CDD505-2E9C-101B-9397-08002B2CF9AE}" pid="4" name="LastSaved">
    <vt:filetime>2020-09-17T00:00:00Z</vt:filetime>
  </property>
</Properties>
</file>